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sldIdLst>
    <p:sldId id="315" r:id="rId5"/>
    <p:sldId id="487" r:id="rId6"/>
    <p:sldId id="479" r:id="rId7"/>
    <p:sldId id="493" r:id="rId8"/>
    <p:sldId id="490" r:id="rId9"/>
    <p:sldId id="489" r:id="rId10"/>
    <p:sldId id="496" r:id="rId11"/>
    <p:sldId id="309" r:id="rId12"/>
    <p:sldId id="480" r:id="rId13"/>
    <p:sldId id="320" r:id="rId14"/>
    <p:sldId id="497" r:id="rId15"/>
    <p:sldId id="495" r:id="rId16"/>
    <p:sldId id="326" r:id="rId17"/>
    <p:sldId id="484" r:id="rId18"/>
    <p:sldId id="491" r:id="rId19"/>
    <p:sldId id="327" r:id="rId20"/>
  </p:sldIdLst>
  <p:sldSz cx="12192000" cy="6858000"/>
  <p:notesSz cx="6799263" cy="99298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401">
          <p15:clr>
            <a:srgbClr val="A4A3A4"/>
          </p15:clr>
        </p15:guide>
        <p15:guide id="2" orient="horz" pos="41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C60F11-709B-52C0-211F-7899281D8C9C}" name="francesca carta" initials="FC" userId="S::francesca.carta@istat.it::8417b904-0c46-46fa-839f-aa36ae1a4ef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2A2A"/>
    <a:srgbClr val="932338"/>
    <a:srgbClr val="C7C7C7"/>
    <a:srgbClr val="7B7C7E"/>
    <a:srgbClr val="DF4717"/>
    <a:srgbClr val="C00000"/>
    <a:srgbClr val="7F7F7F"/>
    <a:srgbClr val="636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71" autoAdjust="0"/>
  </p:normalViewPr>
  <p:slideViewPr>
    <p:cSldViewPr snapToGrid="0">
      <p:cViewPr varScale="1">
        <p:scale>
          <a:sx n="92" d="100"/>
          <a:sy n="92" d="100"/>
        </p:scale>
        <p:origin x="672" y="90"/>
      </p:cViewPr>
      <p:guideLst>
        <p:guide pos="7401"/>
        <p:guide orient="horz" pos="41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3384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nzia Bali'" userId="48729f52-8008-4f25-b620-1b9c36f38493" providerId="ADAL" clId="{852F6F6A-4254-447A-BE9D-39A7CE2F2536}"/>
    <pc:docChg chg="modSld">
      <pc:chgData name="Nunzia Bali'" userId="48729f52-8008-4f25-b620-1b9c36f38493" providerId="ADAL" clId="{852F6F6A-4254-447A-BE9D-39A7CE2F2536}" dt="2026-05-21T13:30:18.395" v="15" actId="6549"/>
      <pc:docMkLst>
        <pc:docMk/>
      </pc:docMkLst>
      <pc:sldChg chg="modNotesTx">
        <pc:chgData name="Nunzia Bali'" userId="48729f52-8008-4f25-b620-1b9c36f38493" providerId="ADAL" clId="{852F6F6A-4254-447A-BE9D-39A7CE2F2536}" dt="2026-05-21T13:29:44.590" v="8" actId="6549"/>
        <pc:sldMkLst>
          <pc:docMk/>
          <pc:sldMk cId="1211827440" sldId="309"/>
        </pc:sldMkLst>
      </pc:sldChg>
      <pc:sldChg chg="modNotesTx">
        <pc:chgData name="Nunzia Bali'" userId="48729f52-8008-4f25-b620-1b9c36f38493" providerId="ADAL" clId="{852F6F6A-4254-447A-BE9D-39A7CE2F2536}" dt="2026-05-21T13:29:06.965" v="1" actId="6549"/>
        <pc:sldMkLst>
          <pc:docMk/>
          <pc:sldMk cId="2730702222" sldId="315"/>
        </pc:sldMkLst>
      </pc:sldChg>
      <pc:sldChg chg="modNotesTx">
        <pc:chgData name="Nunzia Bali'" userId="48729f52-8008-4f25-b620-1b9c36f38493" providerId="ADAL" clId="{852F6F6A-4254-447A-BE9D-39A7CE2F2536}" dt="2026-05-21T13:29:54.302" v="10" actId="6549"/>
        <pc:sldMkLst>
          <pc:docMk/>
          <pc:sldMk cId="63422997" sldId="320"/>
        </pc:sldMkLst>
      </pc:sldChg>
      <pc:sldChg chg="modNotesTx">
        <pc:chgData name="Nunzia Bali'" userId="48729f52-8008-4f25-b620-1b9c36f38493" providerId="ADAL" clId="{852F6F6A-4254-447A-BE9D-39A7CE2F2536}" dt="2026-05-21T13:30:08.849" v="13" actId="6549"/>
        <pc:sldMkLst>
          <pc:docMk/>
          <pc:sldMk cId="3643255050" sldId="326"/>
        </pc:sldMkLst>
      </pc:sldChg>
      <pc:sldChg chg="modNotesTx">
        <pc:chgData name="Nunzia Bali'" userId="48729f52-8008-4f25-b620-1b9c36f38493" providerId="ADAL" clId="{852F6F6A-4254-447A-BE9D-39A7CE2F2536}" dt="2026-05-21T13:29:13.929" v="2" actId="6549"/>
        <pc:sldMkLst>
          <pc:docMk/>
          <pc:sldMk cId="2074109679" sldId="479"/>
        </pc:sldMkLst>
      </pc:sldChg>
      <pc:sldChg chg="modNotesTx">
        <pc:chgData name="Nunzia Bali'" userId="48729f52-8008-4f25-b620-1b9c36f38493" providerId="ADAL" clId="{852F6F6A-4254-447A-BE9D-39A7CE2F2536}" dt="2026-05-21T13:29:48.713" v="9" actId="6549"/>
        <pc:sldMkLst>
          <pc:docMk/>
          <pc:sldMk cId="1905531629" sldId="480"/>
        </pc:sldMkLst>
      </pc:sldChg>
      <pc:sldChg chg="modNotesTx">
        <pc:chgData name="Nunzia Bali'" userId="48729f52-8008-4f25-b620-1b9c36f38493" providerId="ADAL" clId="{852F6F6A-4254-447A-BE9D-39A7CE2F2536}" dt="2026-05-21T13:30:12.894" v="14" actId="6549"/>
        <pc:sldMkLst>
          <pc:docMk/>
          <pc:sldMk cId="1817941474" sldId="484"/>
        </pc:sldMkLst>
      </pc:sldChg>
      <pc:sldChg chg="modNotesTx">
        <pc:chgData name="Nunzia Bali'" userId="48729f52-8008-4f25-b620-1b9c36f38493" providerId="ADAL" clId="{852F6F6A-4254-447A-BE9D-39A7CE2F2536}" dt="2026-05-21T13:29:01.343" v="0" actId="6549"/>
        <pc:sldMkLst>
          <pc:docMk/>
          <pc:sldMk cId="3664355916" sldId="487"/>
        </pc:sldMkLst>
      </pc:sldChg>
      <pc:sldChg chg="modNotesTx">
        <pc:chgData name="Nunzia Bali'" userId="48729f52-8008-4f25-b620-1b9c36f38493" providerId="ADAL" clId="{852F6F6A-4254-447A-BE9D-39A7CE2F2536}" dt="2026-05-21T13:29:33.162" v="5" actId="6549"/>
        <pc:sldMkLst>
          <pc:docMk/>
          <pc:sldMk cId="4157374553" sldId="489"/>
        </pc:sldMkLst>
      </pc:sldChg>
      <pc:sldChg chg="modNotesTx">
        <pc:chgData name="Nunzia Bali'" userId="48729f52-8008-4f25-b620-1b9c36f38493" providerId="ADAL" clId="{852F6F6A-4254-447A-BE9D-39A7CE2F2536}" dt="2026-05-21T13:29:30.526" v="4" actId="6549"/>
        <pc:sldMkLst>
          <pc:docMk/>
          <pc:sldMk cId="1624545586" sldId="490"/>
        </pc:sldMkLst>
      </pc:sldChg>
      <pc:sldChg chg="modNotesTx">
        <pc:chgData name="Nunzia Bali'" userId="48729f52-8008-4f25-b620-1b9c36f38493" providerId="ADAL" clId="{852F6F6A-4254-447A-BE9D-39A7CE2F2536}" dt="2026-05-21T13:30:18.395" v="15" actId="6549"/>
        <pc:sldMkLst>
          <pc:docMk/>
          <pc:sldMk cId="911554932" sldId="491"/>
        </pc:sldMkLst>
      </pc:sldChg>
      <pc:sldChg chg="modNotesTx">
        <pc:chgData name="Nunzia Bali'" userId="48729f52-8008-4f25-b620-1b9c36f38493" providerId="ADAL" clId="{852F6F6A-4254-447A-BE9D-39A7CE2F2536}" dt="2026-05-21T13:29:22.999" v="3" actId="6549"/>
        <pc:sldMkLst>
          <pc:docMk/>
          <pc:sldMk cId="3040041475" sldId="493"/>
        </pc:sldMkLst>
      </pc:sldChg>
      <pc:sldChg chg="modNotesTx">
        <pc:chgData name="Nunzia Bali'" userId="48729f52-8008-4f25-b620-1b9c36f38493" providerId="ADAL" clId="{852F6F6A-4254-447A-BE9D-39A7CE2F2536}" dt="2026-05-21T13:30:05.781" v="12" actId="6549"/>
        <pc:sldMkLst>
          <pc:docMk/>
          <pc:sldMk cId="29881365" sldId="495"/>
        </pc:sldMkLst>
      </pc:sldChg>
      <pc:sldChg chg="modNotesTx">
        <pc:chgData name="Nunzia Bali'" userId="48729f52-8008-4f25-b620-1b9c36f38493" providerId="ADAL" clId="{852F6F6A-4254-447A-BE9D-39A7CE2F2536}" dt="2026-05-21T13:29:39.632" v="6" actId="6549"/>
        <pc:sldMkLst>
          <pc:docMk/>
          <pc:sldMk cId="2691670409" sldId="496"/>
        </pc:sldMkLst>
      </pc:sldChg>
      <pc:sldChg chg="modNotesTx">
        <pc:chgData name="Nunzia Bali'" userId="48729f52-8008-4f25-b620-1b9c36f38493" providerId="ADAL" clId="{852F6F6A-4254-447A-BE9D-39A7CE2F2536}" dt="2026-05-21T13:29:59.481" v="11" actId="6549"/>
        <pc:sldMkLst>
          <pc:docMk/>
          <pc:sldMk cId="2307583582" sldId="49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stitutonazionalestatistica-my.sharepoint.com/personal/bonardo_istat_it/Documents/Cartelle%20personali/DGEN/CUG%20-%20lato%20amministrazione/Forza%20lavoro%2001%20febbraio%202026%20(DCRU)_per%20questionari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stitutonazionalestatistica-my.sharepoint.com/personal/bonardo_istat_it/Documents/Cartelle%20personali/DGEN/CUG%20-%20lato%20amministrazione/Forza%20lavoro%2001%20febbraio%202026%20(DCRU)_per%20questionari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Destinatari del questionario per Sede Lavoratiiva (numero)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0B-489F-9D72-1D596059E2EB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0B-489F-9D72-1D596059E2EB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40B-489F-9D72-1D596059E2EB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40B-489F-9D72-1D596059E2EB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40B-489F-9D72-1D596059E2EB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40B-489F-9D72-1D596059E2EB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40B-489F-9D72-1D596059E2EB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40B-489F-9D72-1D596059E2EB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40B-489F-9D72-1D596059E2EB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40B-489F-9D72-1D596059E2EB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40B-489F-9D72-1D596059E2EB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40B-489F-9D72-1D596059E2EB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40B-489F-9D72-1D596059E2EB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040B-489F-9D72-1D596059E2EB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040B-489F-9D72-1D596059E2EB}"/>
              </c:ext>
            </c:extLst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040B-489F-9D72-1D596059E2EB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040B-489F-9D72-1D596059E2EB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040B-489F-9D72-1D596059E2EB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040B-489F-9D72-1D596059E2EB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040B-489F-9D72-1D596059E2EB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040B-489F-9D72-1D596059E2EB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040B-489F-9D72-1D596059E2EB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040B-489F-9D72-1D596059E2EB}"/>
              </c:ext>
            </c:extLst>
          </c:dPt>
          <c:cat>
            <c:strRef>
              <c:f>Foglio2!$A$3:$A$25</c:f>
              <c:strCache>
                <c:ptCount val="23"/>
                <c:pt idx="0">
                  <c:v>SEDE DEL FRIULI VENEZIA GIULIA</c:v>
                </c:pt>
                <c:pt idx="1">
                  <c:v>SEDE DELLA LIGURIA</c:v>
                </c:pt>
                <c:pt idx="2">
                  <c:v>SEDE DELL'EMILIA ROMAGNA</c:v>
                </c:pt>
                <c:pt idx="3">
                  <c:v>SEDE DEL MOLISE</c:v>
                </c:pt>
                <c:pt idx="4">
                  <c:v>SEDE DELLA BASILICATA</c:v>
                </c:pt>
                <c:pt idx="5">
                  <c:v>SEDE DELLA SARDEGNA</c:v>
                </c:pt>
                <c:pt idx="6">
                  <c:v>SEDE DELL'UMBRIA</c:v>
                </c:pt>
                <c:pt idx="7">
                  <c:v>SEDE DELL'ABRUZZO</c:v>
                </c:pt>
                <c:pt idx="8">
                  <c:v>SEDE DELLE MARCHE</c:v>
                </c:pt>
                <c:pt idx="9">
                  <c:v>SEDE DEL PIEMONTE E DELLA VALLE D'AOSTA</c:v>
                </c:pt>
                <c:pt idx="10">
                  <c:v>SEDE DELLA LOMBARDIA</c:v>
                </c:pt>
                <c:pt idx="11">
                  <c:v>SEDE DEL VENETO</c:v>
                </c:pt>
                <c:pt idx="12">
                  <c:v>SEDE DELLA TOSCANA</c:v>
                </c:pt>
                <c:pt idx="13">
                  <c:v>SEDE DELLA CALABRIA</c:v>
                </c:pt>
                <c:pt idx="14">
                  <c:v>SEDE DELLA PUGLIA</c:v>
                </c:pt>
                <c:pt idx="15">
                  <c:v>SEDE DELLA CAMPANIA</c:v>
                </c:pt>
                <c:pt idx="16">
                  <c:v>SEDE DELLA SICILIA</c:v>
                </c:pt>
                <c:pt idx="17">
                  <c:v>VIA DEPRETIS 74/B</c:v>
                </c:pt>
                <c:pt idx="18">
                  <c:v>PIAZZA MARCONI</c:v>
                </c:pt>
                <c:pt idx="19">
                  <c:v>VIALE LIEGI</c:v>
                </c:pt>
                <c:pt idx="20">
                  <c:v>VIA CESARE BALBO 39</c:v>
                </c:pt>
                <c:pt idx="21">
                  <c:v>VIA TUSCOLANA</c:v>
                </c:pt>
                <c:pt idx="22">
                  <c:v>VIA CESARE BALBO</c:v>
                </c:pt>
              </c:strCache>
            </c:strRef>
          </c:cat>
          <c:val>
            <c:numRef>
              <c:f>Foglio2!$B$3:$B$25</c:f>
              <c:numCache>
                <c:formatCode>General</c:formatCode>
                <c:ptCount val="23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15</c:v>
                </c:pt>
                <c:pt idx="8">
                  <c:v>15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26</c:v>
                </c:pt>
                <c:pt idx="15">
                  <c:v>34</c:v>
                </c:pt>
                <c:pt idx="16">
                  <c:v>36</c:v>
                </c:pt>
                <c:pt idx="17">
                  <c:v>90</c:v>
                </c:pt>
                <c:pt idx="18">
                  <c:v>147</c:v>
                </c:pt>
                <c:pt idx="19">
                  <c:v>166</c:v>
                </c:pt>
                <c:pt idx="20">
                  <c:v>257</c:v>
                </c:pt>
                <c:pt idx="21">
                  <c:v>267</c:v>
                </c:pt>
                <c:pt idx="22">
                  <c:v>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040B-489F-9D72-1D596059E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7312304"/>
        <c:axId val="1137313552"/>
      </c:barChart>
      <c:catAx>
        <c:axId val="1137312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37313552"/>
        <c:crosses val="autoZero"/>
        <c:auto val="1"/>
        <c:lblAlgn val="ctr"/>
        <c:lblOffset val="100"/>
        <c:noMultiLvlLbl val="0"/>
      </c:catAx>
      <c:valAx>
        <c:axId val="1137313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3731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825494273716324"/>
          <c:y val="0.13202295628692973"/>
          <c:w val="0.51944444444444449"/>
          <c:h val="0.8657407407407407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7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90C-47CB-8BFC-81C855E3EA9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90C-47CB-8BFC-81C855E3EA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Foglio2!$A$34:$A$35</c:f>
              <c:strCache>
                <c:ptCount val="2"/>
                <c:pt idx="0">
                  <c:v>Sedi territoriali</c:v>
                </c:pt>
                <c:pt idx="1">
                  <c:v>Polo centrale (Roma)</c:v>
                </c:pt>
              </c:strCache>
            </c:strRef>
          </c:cat>
          <c:val>
            <c:numRef>
              <c:f>Foglio2!$B$34:$B$35</c:f>
              <c:numCache>
                <c:formatCode>General</c:formatCode>
                <c:ptCount val="2"/>
                <c:pt idx="0">
                  <c:v>318</c:v>
                </c:pt>
                <c:pt idx="1">
                  <c:v>1457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0C-47CB-8BFC-81C855E3EA9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79D4CD-3CE9-4EB3-91A8-A548853768F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AF8337D-6D5B-4623-9404-815EECB2DBAB}">
      <dgm:prSet phldrT="[Testo]"/>
      <dgm:spPr/>
      <dgm:t>
        <a:bodyPr/>
        <a:lstStyle/>
        <a:p>
          <a:endParaRPr lang="it-IT"/>
        </a:p>
      </dgm:t>
    </dgm:pt>
    <dgm:pt modelId="{789BDFCA-5952-41CF-AA64-982405A0D0F6}" type="parTrans" cxnId="{0E5B792A-F5F1-4134-BBE4-FBA96ADF01CB}">
      <dgm:prSet/>
      <dgm:spPr/>
      <dgm:t>
        <a:bodyPr/>
        <a:lstStyle/>
        <a:p>
          <a:endParaRPr lang="it-IT"/>
        </a:p>
      </dgm:t>
    </dgm:pt>
    <dgm:pt modelId="{79337D09-05A4-40B9-A300-F3363329C32F}" type="sibTrans" cxnId="{0E5B792A-F5F1-4134-BBE4-FBA96ADF01CB}">
      <dgm:prSet/>
      <dgm:spPr/>
      <dgm:t>
        <a:bodyPr/>
        <a:lstStyle/>
        <a:p>
          <a:endParaRPr lang="it-IT"/>
        </a:p>
      </dgm:t>
    </dgm:pt>
    <dgm:pt modelId="{F32E276D-C430-4854-B7F3-373E9DA75590}">
      <dgm:prSet phldrT="[Testo]"/>
      <dgm:spPr/>
      <dgm:t>
        <a:bodyPr/>
        <a:lstStyle/>
        <a:p>
          <a:endParaRPr lang="it-IT"/>
        </a:p>
      </dgm:t>
    </dgm:pt>
    <dgm:pt modelId="{C6BAB445-2B21-4539-932F-EEF1FAEB0E0B}" type="parTrans" cxnId="{EECA522E-D043-4472-B296-59C1CC173C99}">
      <dgm:prSet/>
      <dgm:spPr/>
      <dgm:t>
        <a:bodyPr/>
        <a:lstStyle/>
        <a:p>
          <a:endParaRPr lang="it-IT"/>
        </a:p>
      </dgm:t>
    </dgm:pt>
    <dgm:pt modelId="{3A0AFC75-B93D-4DCA-A3FE-992FBD26130C}" type="sibTrans" cxnId="{EECA522E-D043-4472-B296-59C1CC173C99}">
      <dgm:prSet/>
      <dgm:spPr/>
      <dgm:t>
        <a:bodyPr/>
        <a:lstStyle/>
        <a:p>
          <a:endParaRPr lang="it-IT"/>
        </a:p>
      </dgm:t>
    </dgm:pt>
    <dgm:pt modelId="{AB84A241-DD15-4957-AE23-22F8D53C86DE}">
      <dgm:prSet/>
      <dgm:spPr/>
      <dgm:t>
        <a:bodyPr/>
        <a:lstStyle/>
        <a:p>
          <a:endParaRPr lang="it-IT"/>
        </a:p>
      </dgm:t>
    </dgm:pt>
    <dgm:pt modelId="{8F536A13-BC33-4B02-9F4B-EE4010BE4F82}" type="parTrans" cxnId="{021BB646-1C45-4D93-85AB-A9B85C3C41BF}">
      <dgm:prSet/>
      <dgm:spPr/>
      <dgm:t>
        <a:bodyPr/>
        <a:lstStyle/>
        <a:p>
          <a:endParaRPr lang="it-IT"/>
        </a:p>
      </dgm:t>
    </dgm:pt>
    <dgm:pt modelId="{6AD075B9-70E4-41D0-8E0B-227FB44FEA95}" type="sibTrans" cxnId="{021BB646-1C45-4D93-85AB-A9B85C3C41BF}">
      <dgm:prSet/>
      <dgm:spPr/>
      <dgm:t>
        <a:bodyPr/>
        <a:lstStyle/>
        <a:p>
          <a:endParaRPr lang="it-IT"/>
        </a:p>
      </dgm:t>
    </dgm:pt>
    <dgm:pt modelId="{FE946CE1-D6B8-4C4F-BA68-E652E8AFF3A0}">
      <dgm:prSet/>
      <dgm:spPr/>
      <dgm:t>
        <a:bodyPr/>
        <a:lstStyle/>
        <a:p>
          <a:endParaRPr lang="it-IT"/>
        </a:p>
      </dgm:t>
    </dgm:pt>
    <dgm:pt modelId="{7C2E0071-038E-450D-A840-12D8B45CE112}" type="parTrans" cxnId="{C4FBAC06-CD5C-4A85-8B6F-200A872C6E5A}">
      <dgm:prSet/>
      <dgm:spPr/>
      <dgm:t>
        <a:bodyPr/>
        <a:lstStyle/>
        <a:p>
          <a:endParaRPr lang="it-IT"/>
        </a:p>
      </dgm:t>
    </dgm:pt>
    <dgm:pt modelId="{DAFF639D-C3BE-426E-A90C-EDAFDA837FB7}" type="sibTrans" cxnId="{C4FBAC06-CD5C-4A85-8B6F-200A872C6E5A}">
      <dgm:prSet/>
      <dgm:spPr/>
      <dgm:t>
        <a:bodyPr/>
        <a:lstStyle/>
        <a:p>
          <a:endParaRPr lang="it-IT"/>
        </a:p>
      </dgm:t>
    </dgm:pt>
    <dgm:pt modelId="{D54CABBC-7A6E-4CCD-8FEF-948C80864D4E}">
      <dgm:prSet phldrT="[Testo]"/>
      <dgm:spPr/>
      <dgm:t>
        <a:bodyPr/>
        <a:lstStyle/>
        <a:p>
          <a:endParaRPr lang="it-IT"/>
        </a:p>
      </dgm:t>
    </dgm:pt>
    <dgm:pt modelId="{3E9ED5F5-845D-4E80-AFBA-EFF1562F51D5}" type="sibTrans" cxnId="{3EBBECCD-B011-45A6-A00B-ABE4DD3E33D9}">
      <dgm:prSet/>
      <dgm:spPr/>
      <dgm:t>
        <a:bodyPr/>
        <a:lstStyle/>
        <a:p>
          <a:endParaRPr lang="it-IT"/>
        </a:p>
      </dgm:t>
    </dgm:pt>
    <dgm:pt modelId="{0398F9A5-0B1C-4360-AF34-B366221813F7}" type="parTrans" cxnId="{3EBBECCD-B011-45A6-A00B-ABE4DD3E33D9}">
      <dgm:prSet/>
      <dgm:spPr/>
      <dgm:t>
        <a:bodyPr/>
        <a:lstStyle/>
        <a:p>
          <a:endParaRPr lang="it-IT"/>
        </a:p>
      </dgm:t>
    </dgm:pt>
    <dgm:pt modelId="{C74387DB-8B44-4419-A5F6-997AA081D72F}">
      <dgm:prSet/>
      <dgm:spPr/>
      <dgm:t>
        <a:bodyPr/>
        <a:lstStyle/>
        <a:p>
          <a:endParaRPr lang="it-IT"/>
        </a:p>
      </dgm:t>
    </dgm:pt>
    <dgm:pt modelId="{AD183BB4-FD82-4005-9405-20DF4A57D46C}" type="parTrans" cxnId="{9D1BA76E-15B4-4D7A-A81E-7120CE35A8D9}">
      <dgm:prSet/>
      <dgm:spPr/>
      <dgm:t>
        <a:bodyPr/>
        <a:lstStyle/>
        <a:p>
          <a:endParaRPr lang="it-IT"/>
        </a:p>
      </dgm:t>
    </dgm:pt>
    <dgm:pt modelId="{F05BDF6F-0472-4B2F-977D-E525E56A8B3C}" type="sibTrans" cxnId="{9D1BA76E-15B4-4D7A-A81E-7120CE35A8D9}">
      <dgm:prSet/>
      <dgm:spPr/>
      <dgm:t>
        <a:bodyPr/>
        <a:lstStyle/>
        <a:p>
          <a:endParaRPr lang="it-IT"/>
        </a:p>
      </dgm:t>
    </dgm:pt>
    <dgm:pt modelId="{861EC7AD-360A-49C0-ABF3-1F8A7CECB00B}" type="pres">
      <dgm:prSet presAssocID="{6079D4CD-3CE9-4EB3-91A8-A548853768FA}" presName="Name0" presStyleCnt="0">
        <dgm:presLayoutVars>
          <dgm:dir/>
          <dgm:resizeHandles val="exact"/>
        </dgm:presLayoutVars>
      </dgm:prSet>
      <dgm:spPr/>
    </dgm:pt>
    <dgm:pt modelId="{2AE209E5-E6F0-499D-AB06-E72C0938817E}" type="pres">
      <dgm:prSet presAssocID="{6079D4CD-3CE9-4EB3-91A8-A548853768FA}" presName="arrow" presStyleLbl="bgShp" presStyleIdx="0" presStyleCnt="1"/>
      <dgm:spPr/>
    </dgm:pt>
    <dgm:pt modelId="{C9A7ECB7-8641-41E3-8418-496D32B2B4CC}" type="pres">
      <dgm:prSet presAssocID="{6079D4CD-3CE9-4EB3-91A8-A548853768FA}" presName="points" presStyleCnt="0"/>
      <dgm:spPr/>
    </dgm:pt>
    <dgm:pt modelId="{68681EA3-AD20-4A40-A447-10917567ABF1}" type="pres">
      <dgm:prSet presAssocID="{5AF8337D-6D5B-4623-9404-815EECB2DBAB}" presName="compositeA" presStyleCnt="0"/>
      <dgm:spPr/>
    </dgm:pt>
    <dgm:pt modelId="{D10FE53D-B98F-4DBF-BFCC-D64791E7F18B}" type="pres">
      <dgm:prSet presAssocID="{5AF8337D-6D5B-4623-9404-815EECB2DBAB}" presName="textA" presStyleLbl="revTx" presStyleIdx="0" presStyleCnt="6">
        <dgm:presLayoutVars>
          <dgm:bulletEnabled val="1"/>
        </dgm:presLayoutVars>
      </dgm:prSet>
      <dgm:spPr/>
    </dgm:pt>
    <dgm:pt modelId="{DE899A0F-C903-474C-ACC0-BFD9597F493D}" type="pres">
      <dgm:prSet presAssocID="{5AF8337D-6D5B-4623-9404-815EECB2DBAB}" presName="circleA" presStyleLbl="node1" presStyleIdx="0" presStyleCnt="6" custScaleX="132165" custScaleY="155131" custLinFactNeighborX="46342" custLinFactNeighborY="-6293"/>
      <dgm:spPr/>
    </dgm:pt>
    <dgm:pt modelId="{01432701-0F52-42BC-95FD-EA3254ABA1D0}" type="pres">
      <dgm:prSet presAssocID="{5AF8337D-6D5B-4623-9404-815EECB2DBAB}" presName="spaceA" presStyleCnt="0"/>
      <dgm:spPr/>
    </dgm:pt>
    <dgm:pt modelId="{7BAF9121-8F0D-42FD-B3E8-DD6A5EDCBDFE}" type="pres">
      <dgm:prSet presAssocID="{79337D09-05A4-40B9-A300-F3363329C32F}" presName="space" presStyleCnt="0"/>
      <dgm:spPr/>
    </dgm:pt>
    <dgm:pt modelId="{E3CB8B09-B26C-4405-A3A4-8687ACC3E7CF}" type="pres">
      <dgm:prSet presAssocID="{D54CABBC-7A6E-4CCD-8FEF-948C80864D4E}" presName="compositeB" presStyleCnt="0"/>
      <dgm:spPr/>
    </dgm:pt>
    <dgm:pt modelId="{9C9E5894-8AE9-40A2-9A1F-1D8F484BC55F}" type="pres">
      <dgm:prSet presAssocID="{D54CABBC-7A6E-4CCD-8FEF-948C80864D4E}" presName="textB" presStyleLbl="revTx" presStyleIdx="1" presStyleCnt="6">
        <dgm:presLayoutVars>
          <dgm:bulletEnabled val="1"/>
        </dgm:presLayoutVars>
      </dgm:prSet>
      <dgm:spPr/>
    </dgm:pt>
    <dgm:pt modelId="{7C26730A-9060-4EC9-8F16-4B1B8F200668}" type="pres">
      <dgm:prSet presAssocID="{D54CABBC-7A6E-4CCD-8FEF-948C80864D4E}" presName="circleB" presStyleLbl="node1" presStyleIdx="1" presStyleCnt="6" custScaleX="132165" custScaleY="155131" custLinFactNeighborX="-9189" custLinFactNeighborY="-5410"/>
      <dgm:spPr/>
    </dgm:pt>
    <dgm:pt modelId="{DFE3C1F5-DDC8-422D-A48B-CD50CB539B27}" type="pres">
      <dgm:prSet presAssocID="{D54CABBC-7A6E-4CCD-8FEF-948C80864D4E}" presName="spaceB" presStyleCnt="0"/>
      <dgm:spPr/>
    </dgm:pt>
    <dgm:pt modelId="{7DC9F453-4E80-4800-84AE-5E952D8AA522}" type="pres">
      <dgm:prSet presAssocID="{3E9ED5F5-845D-4E80-AFBA-EFF1562F51D5}" presName="space" presStyleCnt="0"/>
      <dgm:spPr/>
    </dgm:pt>
    <dgm:pt modelId="{7B2F8CA5-B42D-40B7-B8AC-F594C26B29CB}" type="pres">
      <dgm:prSet presAssocID="{F32E276D-C430-4854-B7F3-373E9DA75590}" presName="compositeA" presStyleCnt="0"/>
      <dgm:spPr/>
    </dgm:pt>
    <dgm:pt modelId="{AEE1EC28-16F3-4224-A43C-8C29B0254BFE}" type="pres">
      <dgm:prSet presAssocID="{F32E276D-C430-4854-B7F3-373E9DA75590}" presName="textA" presStyleLbl="revTx" presStyleIdx="2" presStyleCnt="6">
        <dgm:presLayoutVars>
          <dgm:bulletEnabled val="1"/>
        </dgm:presLayoutVars>
      </dgm:prSet>
      <dgm:spPr/>
    </dgm:pt>
    <dgm:pt modelId="{0BF1D007-45D9-4601-A46A-DA89C07C973C}" type="pres">
      <dgm:prSet presAssocID="{F32E276D-C430-4854-B7F3-373E9DA75590}" presName="circleA" presStyleLbl="node1" presStyleIdx="2" presStyleCnt="6" custScaleX="132165" custScaleY="155131" custLinFactNeighborX="16945" custLinFactNeighborY="-5410"/>
      <dgm:spPr/>
    </dgm:pt>
    <dgm:pt modelId="{AA1FDCD2-644C-42F6-99C2-138782A38084}" type="pres">
      <dgm:prSet presAssocID="{F32E276D-C430-4854-B7F3-373E9DA75590}" presName="spaceA" presStyleCnt="0"/>
      <dgm:spPr/>
    </dgm:pt>
    <dgm:pt modelId="{926A62AA-AA23-4613-A631-F2C9AC2FDD6C}" type="pres">
      <dgm:prSet presAssocID="{3A0AFC75-B93D-4DCA-A3FE-992FBD26130C}" presName="space" presStyleCnt="0"/>
      <dgm:spPr/>
    </dgm:pt>
    <dgm:pt modelId="{8668EAF6-74A3-4104-97F3-FEBDAD603004}" type="pres">
      <dgm:prSet presAssocID="{AB84A241-DD15-4957-AE23-22F8D53C86DE}" presName="compositeB" presStyleCnt="0"/>
      <dgm:spPr/>
    </dgm:pt>
    <dgm:pt modelId="{2EEBB379-BFD2-4465-AD9A-65FA1FE47EDF}" type="pres">
      <dgm:prSet presAssocID="{AB84A241-DD15-4957-AE23-22F8D53C86DE}" presName="textB" presStyleLbl="revTx" presStyleIdx="3" presStyleCnt="6">
        <dgm:presLayoutVars>
          <dgm:bulletEnabled val="1"/>
        </dgm:presLayoutVars>
      </dgm:prSet>
      <dgm:spPr/>
    </dgm:pt>
    <dgm:pt modelId="{BFFE34BB-DBE2-4F04-99D2-0BB0DE1469D4}" type="pres">
      <dgm:prSet presAssocID="{AB84A241-DD15-4957-AE23-22F8D53C86DE}" presName="circleB" presStyleLbl="node1" presStyleIdx="3" presStyleCnt="6" custScaleX="132165" custScaleY="155131" custLinFactNeighborX="-8092" custLinFactNeighborY="-29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99AE803-5C4F-4D86-89F9-11E6BFF20705}" type="pres">
      <dgm:prSet presAssocID="{AB84A241-DD15-4957-AE23-22F8D53C86DE}" presName="spaceB" presStyleCnt="0"/>
      <dgm:spPr/>
    </dgm:pt>
    <dgm:pt modelId="{44E45180-8DFB-438B-914E-E88DE2F58CC1}" type="pres">
      <dgm:prSet presAssocID="{6AD075B9-70E4-41D0-8E0B-227FB44FEA95}" presName="space" presStyleCnt="0"/>
      <dgm:spPr/>
    </dgm:pt>
    <dgm:pt modelId="{E377F377-DE0D-49D2-A972-B51F34E54B5F}" type="pres">
      <dgm:prSet presAssocID="{FE946CE1-D6B8-4C4F-BA68-E652E8AFF3A0}" presName="compositeA" presStyleCnt="0"/>
      <dgm:spPr/>
    </dgm:pt>
    <dgm:pt modelId="{61883E1D-8B5B-498E-A9F9-6DB2CBC60060}" type="pres">
      <dgm:prSet presAssocID="{FE946CE1-D6B8-4C4F-BA68-E652E8AFF3A0}" presName="textA" presStyleLbl="revTx" presStyleIdx="4" presStyleCnt="6">
        <dgm:presLayoutVars>
          <dgm:bulletEnabled val="1"/>
        </dgm:presLayoutVars>
      </dgm:prSet>
      <dgm:spPr/>
    </dgm:pt>
    <dgm:pt modelId="{48BC6612-DD87-4D91-BD1A-835291E30AFC}" type="pres">
      <dgm:prSet presAssocID="{FE946CE1-D6B8-4C4F-BA68-E652E8AFF3A0}" presName="circleA" presStyleLbl="node1" presStyleIdx="4" presStyleCnt="6" custScaleX="132165" custScaleY="155131" custLinFactNeighborX="3639" custLinFactNeighborY="-293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22B08C4-9B47-4B63-8DF9-B1957E3FAFDE}" type="pres">
      <dgm:prSet presAssocID="{FE946CE1-D6B8-4C4F-BA68-E652E8AFF3A0}" presName="spaceA" presStyleCnt="0"/>
      <dgm:spPr/>
    </dgm:pt>
    <dgm:pt modelId="{F4724C50-9826-4C45-8C7A-2339167A28D2}" type="pres">
      <dgm:prSet presAssocID="{DAFF639D-C3BE-426E-A90C-EDAFDA837FB7}" presName="space" presStyleCnt="0"/>
      <dgm:spPr/>
    </dgm:pt>
    <dgm:pt modelId="{41003D35-073C-470C-97E3-8C22F62865BE}" type="pres">
      <dgm:prSet presAssocID="{C74387DB-8B44-4419-A5F6-997AA081D72F}" presName="compositeB" presStyleCnt="0"/>
      <dgm:spPr/>
    </dgm:pt>
    <dgm:pt modelId="{4FE80532-1ACA-40FD-9B2D-B63C83F03FCD}" type="pres">
      <dgm:prSet presAssocID="{C74387DB-8B44-4419-A5F6-997AA081D72F}" presName="textB" presStyleLbl="revTx" presStyleIdx="5" presStyleCnt="6">
        <dgm:presLayoutVars>
          <dgm:bulletEnabled val="1"/>
        </dgm:presLayoutVars>
      </dgm:prSet>
      <dgm:spPr/>
    </dgm:pt>
    <dgm:pt modelId="{87CEE3D6-ABEB-47E8-A0B3-2BEF6B2A628B}" type="pres">
      <dgm:prSet presAssocID="{C74387DB-8B44-4419-A5F6-997AA081D72F}" presName="circleB" presStyleLbl="node1" presStyleIdx="5" presStyleCnt="6" custScaleX="138706" custScaleY="146503"/>
      <dgm:spPr/>
    </dgm:pt>
    <dgm:pt modelId="{D1A02B5A-89B2-40BB-B230-F105A4706B68}" type="pres">
      <dgm:prSet presAssocID="{C74387DB-8B44-4419-A5F6-997AA081D72F}" presName="spaceB" presStyleCnt="0"/>
      <dgm:spPr/>
    </dgm:pt>
  </dgm:ptLst>
  <dgm:cxnLst>
    <dgm:cxn modelId="{C4FBAC06-CD5C-4A85-8B6F-200A872C6E5A}" srcId="{6079D4CD-3CE9-4EB3-91A8-A548853768FA}" destId="{FE946CE1-D6B8-4C4F-BA68-E652E8AFF3A0}" srcOrd="4" destOrd="0" parTransId="{7C2E0071-038E-450D-A840-12D8B45CE112}" sibTransId="{DAFF639D-C3BE-426E-A90C-EDAFDA837FB7}"/>
    <dgm:cxn modelId="{0E5B792A-F5F1-4134-BBE4-FBA96ADF01CB}" srcId="{6079D4CD-3CE9-4EB3-91A8-A548853768FA}" destId="{5AF8337D-6D5B-4623-9404-815EECB2DBAB}" srcOrd="0" destOrd="0" parTransId="{789BDFCA-5952-41CF-AA64-982405A0D0F6}" sibTransId="{79337D09-05A4-40B9-A300-F3363329C32F}"/>
    <dgm:cxn modelId="{7777872A-0723-45EB-8262-E3B29139F78E}" type="presOf" srcId="{FE946CE1-D6B8-4C4F-BA68-E652E8AFF3A0}" destId="{61883E1D-8B5B-498E-A9F9-6DB2CBC60060}" srcOrd="0" destOrd="0" presId="urn:microsoft.com/office/officeart/2005/8/layout/hProcess11"/>
    <dgm:cxn modelId="{EECA522E-D043-4472-B296-59C1CC173C99}" srcId="{6079D4CD-3CE9-4EB3-91A8-A548853768FA}" destId="{F32E276D-C430-4854-B7F3-373E9DA75590}" srcOrd="2" destOrd="0" parTransId="{C6BAB445-2B21-4539-932F-EEF1FAEB0E0B}" sibTransId="{3A0AFC75-B93D-4DCA-A3FE-992FBD26130C}"/>
    <dgm:cxn modelId="{021BB646-1C45-4D93-85AB-A9B85C3C41BF}" srcId="{6079D4CD-3CE9-4EB3-91A8-A548853768FA}" destId="{AB84A241-DD15-4957-AE23-22F8D53C86DE}" srcOrd="3" destOrd="0" parTransId="{8F536A13-BC33-4B02-9F4B-EE4010BE4F82}" sibTransId="{6AD075B9-70E4-41D0-8E0B-227FB44FEA95}"/>
    <dgm:cxn modelId="{84EC676B-876D-41E6-8B68-206DC251889E}" type="presOf" srcId="{C74387DB-8B44-4419-A5F6-997AA081D72F}" destId="{4FE80532-1ACA-40FD-9B2D-B63C83F03FCD}" srcOrd="0" destOrd="0" presId="urn:microsoft.com/office/officeart/2005/8/layout/hProcess11"/>
    <dgm:cxn modelId="{9D1BA76E-15B4-4D7A-A81E-7120CE35A8D9}" srcId="{6079D4CD-3CE9-4EB3-91A8-A548853768FA}" destId="{C74387DB-8B44-4419-A5F6-997AA081D72F}" srcOrd="5" destOrd="0" parTransId="{AD183BB4-FD82-4005-9405-20DF4A57D46C}" sibTransId="{F05BDF6F-0472-4B2F-977D-E525E56A8B3C}"/>
    <dgm:cxn modelId="{C2813272-9032-433C-A4FE-1236A4DB378F}" type="presOf" srcId="{6079D4CD-3CE9-4EB3-91A8-A548853768FA}" destId="{861EC7AD-360A-49C0-ABF3-1F8A7CECB00B}" srcOrd="0" destOrd="0" presId="urn:microsoft.com/office/officeart/2005/8/layout/hProcess11"/>
    <dgm:cxn modelId="{01744F94-F89F-4529-8F41-AA66FDCCBD25}" type="presOf" srcId="{F32E276D-C430-4854-B7F3-373E9DA75590}" destId="{AEE1EC28-16F3-4224-A43C-8C29B0254BFE}" srcOrd="0" destOrd="0" presId="urn:microsoft.com/office/officeart/2005/8/layout/hProcess11"/>
    <dgm:cxn modelId="{4AE2BFB3-1832-48C4-9F4D-06853F384C27}" type="presOf" srcId="{5AF8337D-6D5B-4623-9404-815EECB2DBAB}" destId="{D10FE53D-B98F-4DBF-BFCC-D64791E7F18B}" srcOrd="0" destOrd="0" presId="urn:microsoft.com/office/officeart/2005/8/layout/hProcess11"/>
    <dgm:cxn modelId="{3EBBECCD-B011-45A6-A00B-ABE4DD3E33D9}" srcId="{6079D4CD-3CE9-4EB3-91A8-A548853768FA}" destId="{D54CABBC-7A6E-4CCD-8FEF-948C80864D4E}" srcOrd="1" destOrd="0" parTransId="{0398F9A5-0B1C-4360-AF34-B366221813F7}" sibTransId="{3E9ED5F5-845D-4E80-AFBA-EFF1562F51D5}"/>
    <dgm:cxn modelId="{6A276EDC-DA93-4970-84F9-84B72D8DED90}" type="presOf" srcId="{AB84A241-DD15-4957-AE23-22F8D53C86DE}" destId="{2EEBB379-BFD2-4465-AD9A-65FA1FE47EDF}" srcOrd="0" destOrd="0" presId="urn:microsoft.com/office/officeart/2005/8/layout/hProcess11"/>
    <dgm:cxn modelId="{350E0EF2-E9AC-4307-BE4F-2D18A967C885}" type="presOf" srcId="{D54CABBC-7A6E-4CCD-8FEF-948C80864D4E}" destId="{9C9E5894-8AE9-40A2-9A1F-1D8F484BC55F}" srcOrd="0" destOrd="0" presId="urn:microsoft.com/office/officeart/2005/8/layout/hProcess11"/>
    <dgm:cxn modelId="{3DF07226-BDD3-4495-8263-8A37F8A30C3B}" type="presParOf" srcId="{861EC7AD-360A-49C0-ABF3-1F8A7CECB00B}" destId="{2AE209E5-E6F0-499D-AB06-E72C0938817E}" srcOrd="0" destOrd="0" presId="urn:microsoft.com/office/officeart/2005/8/layout/hProcess11"/>
    <dgm:cxn modelId="{363BA02A-87C5-42EA-8BAB-8506AD1ED4F7}" type="presParOf" srcId="{861EC7AD-360A-49C0-ABF3-1F8A7CECB00B}" destId="{C9A7ECB7-8641-41E3-8418-496D32B2B4CC}" srcOrd="1" destOrd="0" presId="urn:microsoft.com/office/officeart/2005/8/layout/hProcess11"/>
    <dgm:cxn modelId="{86B56012-9EE3-49E0-8211-AF26A4213646}" type="presParOf" srcId="{C9A7ECB7-8641-41E3-8418-496D32B2B4CC}" destId="{68681EA3-AD20-4A40-A447-10917567ABF1}" srcOrd="0" destOrd="0" presId="urn:microsoft.com/office/officeart/2005/8/layout/hProcess11"/>
    <dgm:cxn modelId="{0793399D-7B0F-4B03-9013-9ED84FB948F1}" type="presParOf" srcId="{68681EA3-AD20-4A40-A447-10917567ABF1}" destId="{D10FE53D-B98F-4DBF-BFCC-D64791E7F18B}" srcOrd="0" destOrd="0" presId="urn:microsoft.com/office/officeart/2005/8/layout/hProcess11"/>
    <dgm:cxn modelId="{0E9CDA54-38EE-4FEF-BB6C-311332342004}" type="presParOf" srcId="{68681EA3-AD20-4A40-A447-10917567ABF1}" destId="{DE899A0F-C903-474C-ACC0-BFD9597F493D}" srcOrd="1" destOrd="0" presId="urn:microsoft.com/office/officeart/2005/8/layout/hProcess11"/>
    <dgm:cxn modelId="{68CE5AA3-BC8F-42D4-ABBE-E32994AAC876}" type="presParOf" srcId="{68681EA3-AD20-4A40-A447-10917567ABF1}" destId="{01432701-0F52-42BC-95FD-EA3254ABA1D0}" srcOrd="2" destOrd="0" presId="urn:microsoft.com/office/officeart/2005/8/layout/hProcess11"/>
    <dgm:cxn modelId="{F7C1A3C8-9303-4BDD-B9D6-940004AE93B2}" type="presParOf" srcId="{C9A7ECB7-8641-41E3-8418-496D32B2B4CC}" destId="{7BAF9121-8F0D-42FD-B3E8-DD6A5EDCBDFE}" srcOrd="1" destOrd="0" presId="urn:microsoft.com/office/officeart/2005/8/layout/hProcess11"/>
    <dgm:cxn modelId="{84CE8F55-3707-422B-A47D-F7B5A5D3484A}" type="presParOf" srcId="{C9A7ECB7-8641-41E3-8418-496D32B2B4CC}" destId="{E3CB8B09-B26C-4405-A3A4-8687ACC3E7CF}" srcOrd="2" destOrd="0" presId="urn:microsoft.com/office/officeart/2005/8/layout/hProcess11"/>
    <dgm:cxn modelId="{76F2A66D-8FB7-4B79-810E-FFF10C43398A}" type="presParOf" srcId="{E3CB8B09-B26C-4405-A3A4-8687ACC3E7CF}" destId="{9C9E5894-8AE9-40A2-9A1F-1D8F484BC55F}" srcOrd="0" destOrd="0" presId="urn:microsoft.com/office/officeart/2005/8/layout/hProcess11"/>
    <dgm:cxn modelId="{427CA69A-4F0C-42D1-91C3-9E9481A12DFE}" type="presParOf" srcId="{E3CB8B09-B26C-4405-A3A4-8687ACC3E7CF}" destId="{7C26730A-9060-4EC9-8F16-4B1B8F200668}" srcOrd="1" destOrd="0" presId="urn:microsoft.com/office/officeart/2005/8/layout/hProcess11"/>
    <dgm:cxn modelId="{8B66EC49-D908-433A-AB83-F96A59ABA182}" type="presParOf" srcId="{E3CB8B09-B26C-4405-A3A4-8687ACC3E7CF}" destId="{DFE3C1F5-DDC8-422D-A48B-CD50CB539B27}" srcOrd="2" destOrd="0" presId="urn:microsoft.com/office/officeart/2005/8/layout/hProcess11"/>
    <dgm:cxn modelId="{6137F1CC-8269-4D66-83CA-307B89D43DC8}" type="presParOf" srcId="{C9A7ECB7-8641-41E3-8418-496D32B2B4CC}" destId="{7DC9F453-4E80-4800-84AE-5E952D8AA522}" srcOrd="3" destOrd="0" presId="urn:microsoft.com/office/officeart/2005/8/layout/hProcess11"/>
    <dgm:cxn modelId="{205DE6F3-33CE-4EEF-AAD0-BE60B26F6C46}" type="presParOf" srcId="{C9A7ECB7-8641-41E3-8418-496D32B2B4CC}" destId="{7B2F8CA5-B42D-40B7-B8AC-F594C26B29CB}" srcOrd="4" destOrd="0" presId="urn:microsoft.com/office/officeart/2005/8/layout/hProcess11"/>
    <dgm:cxn modelId="{A056F956-3823-4D57-B49C-3B824F9220FD}" type="presParOf" srcId="{7B2F8CA5-B42D-40B7-B8AC-F594C26B29CB}" destId="{AEE1EC28-16F3-4224-A43C-8C29B0254BFE}" srcOrd="0" destOrd="0" presId="urn:microsoft.com/office/officeart/2005/8/layout/hProcess11"/>
    <dgm:cxn modelId="{1C5D9481-A19A-403C-8DEA-2CD01547F4F3}" type="presParOf" srcId="{7B2F8CA5-B42D-40B7-B8AC-F594C26B29CB}" destId="{0BF1D007-45D9-4601-A46A-DA89C07C973C}" srcOrd="1" destOrd="0" presId="urn:microsoft.com/office/officeart/2005/8/layout/hProcess11"/>
    <dgm:cxn modelId="{239347A5-236A-4CE1-9540-9BC0C06D6E1F}" type="presParOf" srcId="{7B2F8CA5-B42D-40B7-B8AC-F594C26B29CB}" destId="{AA1FDCD2-644C-42F6-99C2-138782A38084}" srcOrd="2" destOrd="0" presId="urn:microsoft.com/office/officeart/2005/8/layout/hProcess11"/>
    <dgm:cxn modelId="{C5B55A59-0F68-4B0E-B2CC-649A296D66CD}" type="presParOf" srcId="{C9A7ECB7-8641-41E3-8418-496D32B2B4CC}" destId="{926A62AA-AA23-4613-A631-F2C9AC2FDD6C}" srcOrd="5" destOrd="0" presId="urn:microsoft.com/office/officeart/2005/8/layout/hProcess11"/>
    <dgm:cxn modelId="{72D7372A-7EBF-47D9-8F36-6876C106383A}" type="presParOf" srcId="{C9A7ECB7-8641-41E3-8418-496D32B2B4CC}" destId="{8668EAF6-74A3-4104-97F3-FEBDAD603004}" srcOrd="6" destOrd="0" presId="urn:microsoft.com/office/officeart/2005/8/layout/hProcess11"/>
    <dgm:cxn modelId="{A963EC32-833C-49F8-8E1D-51A89D9A5CC1}" type="presParOf" srcId="{8668EAF6-74A3-4104-97F3-FEBDAD603004}" destId="{2EEBB379-BFD2-4465-AD9A-65FA1FE47EDF}" srcOrd="0" destOrd="0" presId="urn:microsoft.com/office/officeart/2005/8/layout/hProcess11"/>
    <dgm:cxn modelId="{0BB661F2-BC05-4B86-B1E5-C7DA51A3EFF7}" type="presParOf" srcId="{8668EAF6-74A3-4104-97F3-FEBDAD603004}" destId="{BFFE34BB-DBE2-4F04-99D2-0BB0DE1469D4}" srcOrd="1" destOrd="0" presId="urn:microsoft.com/office/officeart/2005/8/layout/hProcess11"/>
    <dgm:cxn modelId="{AA12C07E-6919-4C70-A0A2-B575BF4B5E8A}" type="presParOf" srcId="{8668EAF6-74A3-4104-97F3-FEBDAD603004}" destId="{599AE803-5C4F-4D86-89F9-11E6BFF20705}" srcOrd="2" destOrd="0" presId="urn:microsoft.com/office/officeart/2005/8/layout/hProcess11"/>
    <dgm:cxn modelId="{C99F53EF-DF30-4A70-905A-9B1558575CF6}" type="presParOf" srcId="{C9A7ECB7-8641-41E3-8418-496D32B2B4CC}" destId="{44E45180-8DFB-438B-914E-E88DE2F58CC1}" srcOrd="7" destOrd="0" presId="urn:microsoft.com/office/officeart/2005/8/layout/hProcess11"/>
    <dgm:cxn modelId="{2F45C7BE-42EC-4B60-8554-920572B40E94}" type="presParOf" srcId="{C9A7ECB7-8641-41E3-8418-496D32B2B4CC}" destId="{E377F377-DE0D-49D2-A972-B51F34E54B5F}" srcOrd="8" destOrd="0" presId="urn:microsoft.com/office/officeart/2005/8/layout/hProcess11"/>
    <dgm:cxn modelId="{393E6CF7-F13A-4AB7-AA60-EC2AEAE21C4C}" type="presParOf" srcId="{E377F377-DE0D-49D2-A972-B51F34E54B5F}" destId="{61883E1D-8B5B-498E-A9F9-6DB2CBC60060}" srcOrd="0" destOrd="0" presId="urn:microsoft.com/office/officeart/2005/8/layout/hProcess11"/>
    <dgm:cxn modelId="{28E6D84F-6A1A-4057-BCE9-02B9E156D9A0}" type="presParOf" srcId="{E377F377-DE0D-49D2-A972-B51F34E54B5F}" destId="{48BC6612-DD87-4D91-BD1A-835291E30AFC}" srcOrd="1" destOrd="0" presId="urn:microsoft.com/office/officeart/2005/8/layout/hProcess11"/>
    <dgm:cxn modelId="{5DD7CBEA-BEFA-4606-B626-F8FBF83FC687}" type="presParOf" srcId="{E377F377-DE0D-49D2-A972-B51F34E54B5F}" destId="{222B08C4-9B47-4B63-8DF9-B1957E3FAFDE}" srcOrd="2" destOrd="0" presId="urn:microsoft.com/office/officeart/2005/8/layout/hProcess11"/>
    <dgm:cxn modelId="{EDB77AAC-50FA-45A0-B3F7-4FFD5882A909}" type="presParOf" srcId="{C9A7ECB7-8641-41E3-8418-496D32B2B4CC}" destId="{F4724C50-9826-4C45-8C7A-2339167A28D2}" srcOrd="9" destOrd="0" presId="urn:microsoft.com/office/officeart/2005/8/layout/hProcess11"/>
    <dgm:cxn modelId="{9FF83ADF-2ADC-463C-81AE-A6181CE351A5}" type="presParOf" srcId="{C9A7ECB7-8641-41E3-8418-496D32B2B4CC}" destId="{41003D35-073C-470C-97E3-8C22F62865BE}" srcOrd="10" destOrd="0" presId="urn:microsoft.com/office/officeart/2005/8/layout/hProcess11"/>
    <dgm:cxn modelId="{9055886E-C454-4FAA-890D-E267F73251B6}" type="presParOf" srcId="{41003D35-073C-470C-97E3-8C22F62865BE}" destId="{4FE80532-1ACA-40FD-9B2D-B63C83F03FCD}" srcOrd="0" destOrd="0" presId="urn:microsoft.com/office/officeart/2005/8/layout/hProcess11"/>
    <dgm:cxn modelId="{AEE66BB5-4E26-4BF3-9D26-C52CE8665A05}" type="presParOf" srcId="{41003D35-073C-470C-97E3-8C22F62865BE}" destId="{87CEE3D6-ABEB-47E8-A0B3-2BEF6B2A628B}" srcOrd="1" destOrd="0" presId="urn:microsoft.com/office/officeart/2005/8/layout/hProcess11"/>
    <dgm:cxn modelId="{C5151658-23A1-4147-AD75-0947B448FBEE}" type="presParOf" srcId="{41003D35-073C-470C-97E3-8C22F62865BE}" destId="{D1A02B5A-89B2-40BB-B230-F105A4706B6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9464F4-1E5B-4D7A-9031-825D0BE911B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E8D469E-9438-4B63-8117-C83B5CE09312}">
      <dgm:prSet phldrT="[Testo]" custT="1"/>
      <dgm:spPr>
        <a:solidFill>
          <a:srgbClr val="932338"/>
        </a:solidFill>
      </dgm:spPr>
      <dgm:t>
        <a:bodyPr/>
        <a:lstStyle/>
        <a:p>
          <a:r>
            <a:rPr lang="it-IT" sz="2800" b="1" dirty="0">
              <a:latin typeface="Arial" panose="020B0604020202020204" pitchFamily="34" charset="0"/>
              <a:cs typeface="Arial" panose="020B0604020202020204" pitchFamily="34" charset="0"/>
            </a:rPr>
            <a:t>I edizione</a:t>
          </a:r>
        </a:p>
        <a:p>
          <a:r>
            <a:rPr lang="en-US" sz="2200" b="1" i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6 </a:t>
          </a:r>
          <a:r>
            <a:rPr lang="en-US" sz="2200" b="1" i="1" dirty="0" err="1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marzo</a:t>
          </a:r>
          <a:r>
            <a:rPr lang="en-US" sz="2200" b="1" i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– 24 </a:t>
          </a:r>
          <a:r>
            <a:rPr lang="en-US" sz="2200" b="1" i="1" dirty="0" err="1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aprile</a:t>
          </a:r>
          <a:r>
            <a:rPr lang="en-US" sz="2200" b="1" i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2012</a:t>
          </a:r>
          <a:endParaRPr lang="it-IT" sz="2200" b="1" i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0E0A5D-6726-4C7B-A4E2-E0F8268335A1}" type="parTrans" cxnId="{5387F4CD-619B-4E08-A31D-E1879786C62A}">
      <dgm:prSet/>
      <dgm:spPr/>
      <dgm:t>
        <a:bodyPr/>
        <a:lstStyle/>
        <a:p>
          <a:endParaRPr lang="it-IT"/>
        </a:p>
      </dgm:t>
    </dgm:pt>
    <dgm:pt modelId="{F4A99178-9D6D-4A61-96A0-4529549C267F}" type="sibTrans" cxnId="{5387F4CD-619B-4E08-A31D-E1879786C62A}">
      <dgm:prSet/>
      <dgm:spPr/>
      <dgm:t>
        <a:bodyPr/>
        <a:lstStyle/>
        <a:p>
          <a:endParaRPr lang="it-IT"/>
        </a:p>
      </dgm:t>
    </dgm:pt>
    <dgm:pt modelId="{5AE23839-7152-4A3C-BC45-181EE44E8CF6}">
      <dgm:prSet phldrT="[Testo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8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1.725 </a:t>
          </a:r>
          <a:r>
            <a:rPr lang="en-US" sz="2800" dirty="0" err="1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partecipanti</a:t>
          </a:r>
          <a:r>
            <a:rPr lang="en-US" sz="28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su</a:t>
          </a:r>
          <a:r>
            <a:rPr lang="en-US" sz="28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2.362 </a:t>
          </a:r>
          <a:r>
            <a:rPr lang="en-US" sz="2800" dirty="0" err="1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invitati</a:t>
          </a:r>
          <a:endParaRPr lang="it-IT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ECBC46-1469-48E9-9F07-C1B196A5E9E4}" type="parTrans" cxnId="{CFE26367-1057-4298-992A-86995A9A34CD}">
      <dgm:prSet/>
      <dgm:spPr/>
      <dgm:t>
        <a:bodyPr/>
        <a:lstStyle/>
        <a:p>
          <a:endParaRPr lang="it-IT"/>
        </a:p>
      </dgm:t>
    </dgm:pt>
    <dgm:pt modelId="{8A107A4F-F63F-4853-9CBB-D1CA32E38D1E}" type="sibTrans" cxnId="{CFE26367-1057-4298-992A-86995A9A34CD}">
      <dgm:prSet/>
      <dgm:spPr/>
      <dgm:t>
        <a:bodyPr/>
        <a:lstStyle/>
        <a:p>
          <a:endParaRPr lang="it-IT"/>
        </a:p>
      </dgm:t>
    </dgm:pt>
    <dgm:pt modelId="{F3E653FF-A324-484A-BEA9-096A308A812F}">
      <dgm:prSet phldrT="[Testo]" custT="1"/>
      <dgm:spPr>
        <a:solidFill>
          <a:srgbClr val="CC2A2A"/>
        </a:solidFill>
      </dgm:spPr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II edizione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8 </a:t>
          </a:r>
          <a:r>
            <a:rPr lang="en-US" sz="2200" b="1" i="1" kern="1200" dirty="0" err="1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febbraio</a:t>
          </a:r>
          <a:r>
            <a:rPr lang="en-US" sz="2200" b="1" i="1" kern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– 15 </a:t>
          </a:r>
          <a:r>
            <a:rPr lang="en-US" sz="2200" b="1" i="1" kern="1200" dirty="0" err="1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marzo</a:t>
          </a:r>
          <a:r>
            <a:rPr lang="en-US" sz="2200" b="1" i="1" kern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2021</a:t>
          </a:r>
          <a:endParaRPr lang="it-IT" sz="2200" b="1" i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B4FE36-8C2D-4302-841A-09AEDD8E09BD}" type="parTrans" cxnId="{60168673-5BB7-4FDE-8AB0-3AE22041CF8F}">
      <dgm:prSet/>
      <dgm:spPr/>
      <dgm:t>
        <a:bodyPr/>
        <a:lstStyle/>
        <a:p>
          <a:endParaRPr lang="it-IT"/>
        </a:p>
      </dgm:t>
    </dgm:pt>
    <dgm:pt modelId="{00953D68-C9C2-4117-A8CB-4C094004592D}" type="sibTrans" cxnId="{60168673-5BB7-4FDE-8AB0-3AE22041CF8F}">
      <dgm:prSet/>
      <dgm:spPr/>
      <dgm:t>
        <a:bodyPr/>
        <a:lstStyle/>
        <a:p>
          <a:endParaRPr lang="it-IT"/>
        </a:p>
      </dgm:t>
    </dgm:pt>
    <dgm:pt modelId="{520C9113-4232-47A9-8804-9473342ECA0C}">
      <dgm:prSet phldrT="[Testo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8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1.315 </a:t>
          </a:r>
          <a:r>
            <a:rPr lang="en-US" sz="2800" dirty="0" err="1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partecipanti</a:t>
          </a:r>
          <a:r>
            <a:rPr lang="en-US" sz="28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su</a:t>
          </a:r>
          <a:r>
            <a:rPr lang="en-US" sz="28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1.994 </a:t>
          </a:r>
          <a:r>
            <a:rPr lang="en-US" sz="2800" dirty="0" err="1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invitati</a:t>
          </a:r>
          <a:endParaRPr lang="it-IT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0FC8EB-00F4-4A32-B8D7-2F48C14B93B9}" type="parTrans" cxnId="{6D5AEF7F-437A-493A-BECF-AF775803A385}">
      <dgm:prSet/>
      <dgm:spPr/>
      <dgm:t>
        <a:bodyPr/>
        <a:lstStyle/>
        <a:p>
          <a:endParaRPr lang="it-IT"/>
        </a:p>
      </dgm:t>
    </dgm:pt>
    <dgm:pt modelId="{AEDB6997-92F3-4BDE-81C1-0B3DD3EB496B}" type="sibTrans" cxnId="{6D5AEF7F-437A-493A-BECF-AF775803A385}">
      <dgm:prSet/>
      <dgm:spPr/>
      <dgm:t>
        <a:bodyPr/>
        <a:lstStyle/>
        <a:p>
          <a:endParaRPr lang="it-IT"/>
        </a:p>
      </dgm:t>
    </dgm:pt>
    <dgm:pt modelId="{05969377-E80A-4778-8C86-5592F8B648C4}">
      <dgm:prSet phldrT="[Testo]" custT="1"/>
      <dgm:spPr>
        <a:solidFill>
          <a:schemeClr val="accent4"/>
        </a:solidFill>
      </dgm:spPr>
      <dgm:t>
        <a:bodyPr/>
        <a:lstStyle/>
        <a:p>
          <a:r>
            <a:rPr lang="it-IT" sz="2800" b="1" dirty="0">
              <a:latin typeface="Arial" panose="020B0604020202020204" pitchFamily="34" charset="0"/>
              <a:cs typeface="Arial" panose="020B0604020202020204" pitchFamily="34" charset="0"/>
            </a:rPr>
            <a:t>III edizione</a:t>
          </a:r>
        </a:p>
        <a:p>
          <a:r>
            <a:rPr lang="en-US" sz="2200" b="1" i="1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23 </a:t>
          </a:r>
          <a:r>
            <a:rPr lang="en-US" sz="2200" b="1" i="1" dirty="0" err="1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febbraio</a:t>
          </a:r>
          <a:r>
            <a:rPr lang="en-US" sz="2200" b="1" i="1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– 20 </a:t>
          </a:r>
          <a:r>
            <a:rPr lang="en-US" sz="2200" b="1" i="1" dirty="0" err="1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aprile</a:t>
          </a:r>
          <a:r>
            <a:rPr lang="en-US" sz="2200" b="1" i="1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2026</a:t>
          </a:r>
          <a:endParaRPr lang="it-IT" sz="22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E02C11-AB02-4E36-B65D-629274364092}" type="parTrans" cxnId="{B23916C1-3123-40CB-ABE5-5D3443271ECD}">
      <dgm:prSet/>
      <dgm:spPr/>
      <dgm:t>
        <a:bodyPr/>
        <a:lstStyle/>
        <a:p>
          <a:endParaRPr lang="it-IT"/>
        </a:p>
      </dgm:t>
    </dgm:pt>
    <dgm:pt modelId="{5047743A-D8C5-465F-B843-535B63207481}" type="sibTrans" cxnId="{B23916C1-3123-40CB-ABE5-5D3443271ECD}">
      <dgm:prSet/>
      <dgm:spPr/>
      <dgm:t>
        <a:bodyPr/>
        <a:lstStyle/>
        <a:p>
          <a:endParaRPr lang="it-IT"/>
        </a:p>
      </dgm:t>
    </dgm:pt>
    <dgm:pt modelId="{DC5896DD-D765-4DCF-B4B7-FC197893DBE1}">
      <dgm:prSet phldrT="[Testo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8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1.140 </a:t>
          </a:r>
          <a:r>
            <a:rPr lang="en-US" sz="2800" dirty="0" err="1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partecipanti</a:t>
          </a:r>
          <a:r>
            <a:rPr lang="en-US" sz="28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su</a:t>
          </a:r>
          <a:r>
            <a:rPr lang="en-US" sz="28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1.779 </a:t>
          </a:r>
          <a:r>
            <a:rPr lang="en-US" sz="2800" dirty="0" err="1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invitati</a:t>
          </a:r>
          <a:endParaRPr lang="it-IT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70D29A-3DAF-4647-BC67-F16408069DE2}" type="parTrans" cxnId="{46485086-CADE-4E05-87A6-69CCD7B9421F}">
      <dgm:prSet/>
      <dgm:spPr/>
      <dgm:t>
        <a:bodyPr/>
        <a:lstStyle/>
        <a:p>
          <a:endParaRPr lang="it-IT"/>
        </a:p>
      </dgm:t>
    </dgm:pt>
    <dgm:pt modelId="{0C44AF38-3B64-407A-8839-B0B3F344FDA2}" type="sibTrans" cxnId="{46485086-CADE-4E05-87A6-69CCD7B9421F}">
      <dgm:prSet/>
      <dgm:spPr/>
      <dgm:t>
        <a:bodyPr/>
        <a:lstStyle/>
        <a:p>
          <a:endParaRPr lang="it-IT"/>
        </a:p>
      </dgm:t>
    </dgm:pt>
    <dgm:pt modelId="{4A953D2D-52AF-447B-AC24-9371137FC83A}">
      <dgm:prSet phldrT="[Testo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8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Tasso di </a:t>
          </a:r>
          <a:r>
            <a:rPr lang="en-US" sz="2800" dirty="0" err="1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risposta</a:t>
          </a:r>
          <a:r>
            <a:rPr lang="en-US" sz="28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: </a:t>
          </a:r>
          <a:r>
            <a:rPr lang="en-US" sz="2800" b="1" dirty="0">
              <a:solidFill>
                <a:srgbClr val="1C977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73,0%</a:t>
          </a:r>
          <a:endParaRPr lang="it-IT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62BEBB-6C60-4DB1-ACEF-DDCA0ADBA87C}" type="parTrans" cxnId="{E8533E26-D865-49B8-AE2E-6FDDC348A0DB}">
      <dgm:prSet/>
      <dgm:spPr/>
      <dgm:t>
        <a:bodyPr/>
        <a:lstStyle/>
        <a:p>
          <a:endParaRPr lang="it-IT"/>
        </a:p>
      </dgm:t>
    </dgm:pt>
    <dgm:pt modelId="{B4F83F21-198F-4482-963A-7C6E3614061A}" type="sibTrans" cxnId="{E8533E26-D865-49B8-AE2E-6FDDC348A0DB}">
      <dgm:prSet/>
      <dgm:spPr/>
      <dgm:t>
        <a:bodyPr/>
        <a:lstStyle/>
        <a:p>
          <a:endParaRPr lang="it-IT"/>
        </a:p>
      </dgm:t>
    </dgm:pt>
    <dgm:pt modelId="{C8D2A8E7-56AE-47F0-9F5E-0CA32F1CC0F0}">
      <dgm:prSet phldrT="[Testo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8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Tasso di </a:t>
          </a:r>
          <a:r>
            <a:rPr lang="en-US" sz="2800" dirty="0" err="1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risposta</a:t>
          </a:r>
          <a:r>
            <a:rPr lang="en-US" sz="28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: </a:t>
          </a:r>
          <a:r>
            <a:rPr lang="en-US" sz="2800" b="1" dirty="0">
              <a:solidFill>
                <a:srgbClr val="1C977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65,9%</a:t>
          </a:r>
          <a:endParaRPr lang="it-IT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BEB6B3-758D-4A97-9B31-B24499F399BC}" type="parTrans" cxnId="{E67EAF9C-2FF4-49EF-B98D-64AA47D18017}">
      <dgm:prSet/>
      <dgm:spPr/>
      <dgm:t>
        <a:bodyPr/>
        <a:lstStyle/>
        <a:p>
          <a:endParaRPr lang="it-IT"/>
        </a:p>
      </dgm:t>
    </dgm:pt>
    <dgm:pt modelId="{4BD5BE9E-934C-4C9F-BDF1-55D9D846F8B5}" type="sibTrans" cxnId="{E67EAF9C-2FF4-49EF-B98D-64AA47D18017}">
      <dgm:prSet/>
      <dgm:spPr/>
      <dgm:t>
        <a:bodyPr/>
        <a:lstStyle/>
        <a:p>
          <a:endParaRPr lang="it-IT"/>
        </a:p>
      </dgm:t>
    </dgm:pt>
    <dgm:pt modelId="{C3E99771-5AE6-4EC2-8426-03927B990C12}">
      <dgm:prSet phldrT="[Testo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8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Tasso di </a:t>
          </a:r>
          <a:r>
            <a:rPr lang="en-US" sz="2800" dirty="0" err="1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risposta</a:t>
          </a:r>
          <a:r>
            <a:rPr lang="en-US" sz="28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: </a:t>
          </a:r>
          <a:r>
            <a:rPr lang="en-US" sz="2800" b="1" dirty="0">
              <a:solidFill>
                <a:srgbClr val="1C977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64,1%</a:t>
          </a:r>
          <a:endParaRPr lang="it-IT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DC316F-86A1-43BF-A81D-8A0DE169EC69}" type="parTrans" cxnId="{09FF5CB7-85AE-4125-A362-BDFBB4C64467}">
      <dgm:prSet/>
      <dgm:spPr/>
      <dgm:t>
        <a:bodyPr/>
        <a:lstStyle/>
        <a:p>
          <a:endParaRPr lang="it-IT"/>
        </a:p>
      </dgm:t>
    </dgm:pt>
    <dgm:pt modelId="{AC5BC08D-2D1A-409B-BBFF-A5313675749F}" type="sibTrans" cxnId="{09FF5CB7-85AE-4125-A362-BDFBB4C64467}">
      <dgm:prSet/>
      <dgm:spPr/>
      <dgm:t>
        <a:bodyPr/>
        <a:lstStyle/>
        <a:p>
          <a:endParaRPr lang="it-IT"/>
        </a:p>
      </dgm:t>
    </dgm:pt>
    <dgm:pt modelId="{74C96D99-3908-40AD-BBAE-FD9C99CE352F}" type="pres">
      <dgm:prSet presAssocID="{BC9464F4-1E5B-4D7A-9031-825D0BE911B2}" presName="Name0" presStyleCnt="0">
        <dgm:presLayoutVars>
          <dgm:dir/>
          <dgm:animLvl val="lvl"/>
          <dgm:resizeHandles val="exact"/>
        </dgm:presLayoutVars>
      </dgm:prSet>
      <dgm:spPr/>
    </dgm:pt>
    <dgm:pt modelId="{A1FF6A7C-766C-4E46-9149-DFF3F8AB1EBE}" type="pres">
      <dgm:prSet presAssocID="{9E8D469E-9438-4B63-8117-C83B5CE09312}" presName="composite" presStyleCnt="0"/>
      <dgm:spPr/>
    </dgm:pt>
    <dgm:pt modelId="{2B9EEF15-79DA-4A45-BE33-82B9A1A4680E}" type="pres">
      <dgm:prSet presAssocID="{9E8D469E-9438-4B63-8117-C83B5CE09312}" presName="parTx" presStyleLbl="alignNode1" presStyleIdx="0" presStyleCnt="3" custLinFactNeighborX="-2336" custLinFactNeighborY="-727">
        <dgm:presLayoutVars>
          <dgm:chMax val="0"/>
          <dgm:chPref val="0"/>
          <dgm:bulletEnabled val="1"/>
        </dgm:presLayoutVars>
      </dgm:prSet>
      <dgm:spPr/>
    </dgm:pt>
    <dgm:pt modelId="{54333064-5A76-4D13-B3DC-A5ECAD750E70}" type="pres">
      <dgm:prSet presAssocID="{9E8D469E-9438-4B63-8117-C83B5CE09312}" presName="desTx" presStyleLbl="alignAccFollowNode1" presStyleIdx="0" presStyleCnt="3">
        <dgm:presLayoutVars>
          <dgm:bulletEnabled val="1"/>
        </dgm:presLayoutVars>
      </dgm:prSet>
      <dgm:spPr/>
    </dgm:pt>
    <dgm:pt modelId="{9906085D-E344-41A0-A86B-81DF301B8CAA}" type="pres">
      <dgm:prSet presAssocID="{F4A99178-9D6D-4A61-96A0-4529549C267F}" presName="space" presStyleCnt="0"/>
      <dgm:spPr/>
    </dgm:pt>
    <dgm:pt modelId="{2D25E087-B07B-44F8-8378-9BC975131F17}" type="pres">
      <dgm:prSet presAssocID="{F3E653FF-A324-484A-BEA9-096A308A812F}" presName="composite" presStyleCnt="0"/>
      <dgm:spPr/>
    </dgm:pt>
    <dgm:pt modelId="{2BF033F8-B487-41BB-B811-D3523DC75F41}" type="pres">
      <dgm:prSet presAssocID="{F3E653FF-A324-484A-BEA9-096A308A812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C63F4DF-3FB4-440B-8A3E-90862A31DC5F}" type="pres">
      <dgm:prSet presAssocID="{F3E653FF-A324-484A-BEA9-096A308A812F}" presName="desTx" presStyleLbl="alignAccFollowNode1" presStyleIdx="1" presStyleCnt="3">
        <dgm:presLayoutVars>
          <dgm:bulletEnabled val="1"/>
        </dgm:presLayoutVars>
      </dgm:prSet>
      <dgm:spPr/>
    </dgm:pt>
    <dgm:pt modelId="{0BDB5CA6-07F1-4913-B8AE-049578EFDE3A}" type="pres">
      <dgm:prSet presAssocID="{00953D68-C9C2-4117-A8CB-4C094004592D}" presName="space" presStyleCnt="0"/>
      <dgm:spPr/>
    </dgm:pt>
    <dgm:pt modelId="{153BEDE8-6253-4802-B2E5-7D0EF5B1A8F7}" type="pres">
      <dgm:prSet presAssocID="{05969377-E80A-4778-8C86-5592F8B648C4}" presName="composite" presStyleCnt="0"/>
      <dgm:spPr/>
    </dgm:pt>
    <dgm:pt modelId="{A4307E92-23C7-4320-B01E-EA646A3F2F8E}" type="pres">
      <dgm:prSet presAssocID="{05969377-E80A-4778-8C86-5592F8B648C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E98E792-EEE3-4E54-A777-550487268765}" type="pres">
      <dgm:prSet presAssocID="{05969377-E80A-4778-8C86-5592F8B648C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48B491C-108D-4F3F-BD1F-7FFE688866CD}" type="presOf" srcId="{DC5896DD-D765-4DCF-B4B7-FC197893DBE1}" destId="{AE98E792-EEE3-4E54-A777-550487268765}" srcOrd="0" destOrd="0" presId="urn:microsoft.com/office/officeart/2005/8/layout/hList1"/>
    <dgm:cxn modelId="{283D9320-C4F5-486E-BC15-0A0413600C0A}" type="presOf" srcId="{BC9464F4-1E5B-4D7A-9031-825D0BE911B2}" destId="{74C96D99-3908-40AD-BBAE-FD9C99CE352F}" srcOrd="0" destOrd="0" presId="urn:microsoft.com/office/officeart/2005/8/layout/hList1"/>
    <dgm:cxn modelId="{E8533E26-D865-49B8-AE2E-6FDDC348A0DB}" srcId="{9E8D469E-9438-4B63-8117-C83B5CE09312}" destId="{4A953D2D-52AF-447B-AC24-9371137FC83A}" srcOrd="1" destOrd="0" parTransId="{BA62BEBB-6C60-4DB1-ACEF-DDCA0ADBA87C}" sibTransId="{B4F83F21-198F-4482-963A-7C6E3614061A}"/>
    <dgm:cxn modelId="{F9DB9B5C-FA08-4F2C-90AD-5A6D42427F95}" type="presOf" srcId="{9E8D469E-9438-4B63-8117-C83B5CE09312}" destId="{2B9EEF15-79DA-4A45-BE33-82B9A1A4680E}" srcOrd="0" destOrd="0" presId="urn:microsoft.com/office/officeart/2005/8/layout/hList1"/>
    <dgm:cxn modelId="{CFE26367-1057-4298-992A-86995A9A34CD}" srcId="{9E8D469E-9438-4B63-8117-C83B5CE09312}" destId="{5AE23839-7152-4A3C-BC45-181EE44E8CF6}" srcOrd="0" destOrd="0" parTransId="{14ECBC46-1469-48E9-9F07-C1B196A5E9E4}" sibTransId="{8A107A4F-F63F-4853-9CBB-D1CA32E38D1E}"/>
    <dgm:cxn modelId="{60168673-5BB7-4FDE-8AB0-3AE22041CF8F}" srcId="{BC9464F4-1E5B-4D7A-9031-825D0BE911B2}" destId="{F3E653FF-A324-484A-BEA9-096A308A812F}" srcOrd="1" destOrd="0" parTransId="{38B4FE36-8C2D-4302-841A-09AEDD8E09BD}" sibTransId="{00953D68-C9C2-4117-A8CB-4C094004592D}"/>
    <dgm:cxn modelId="{6D5AEF7F-437A-493A-BECF-AF775803A385}" srcId="{F3E653FF-A324-484A-BEA9-096A308A812F}" destId="{520C9113-4232-47A9-8804-9473342ECA0C}" srcOrd="0" destOrd="0" parTransId="{210FC8EB-00F4-4A32-B8D7-2F48C14B93B9}" sibTransId="{AEDB6997-92F3-4BDE-81C1-0B3DD3EB496B}"/>
    <dgm:cxn modelId="{45264486-54B9-44E8-BF82-479DC905BE2C}" type="presOf" srcId="{520C9113-4232-47A9-8804-9473342ECA0C}" destId="{FC63F4DF-3FB4-440B-8A3E-90862A31DC5F}" srcOrd="0" destOrd="0" presId="urn:microsoft.com/office/officeart/2005/8/layout/hList1"/>
    <dgm:cxn modelId="{46485086-CADE-4E05-87A6-69CCD7B9421F}" srcId="{05969377-E80A-4778-8C86-5592F8B648C4}" destId="{DC5896DD-D765-4DCF-B4B7-FC197893DBE1}" srcOrd="0" destOrd="0" parTransId="{0370D29A-3DAF-4647-BC67-F16408069DE2}" sibTransId="{0C44AF38-3B64-407A-8839-B0B3F344FDA2}"/>
    <dgm:cxn modelId="{DD14488E-1BF4-40F1-BBAB-C3B552F4BBAD}" type="presOf" srcId="{C8D2A8E7-56AE-47F0-9F5E-0CA32F1CC0F0}" destId="{FC63F4DF-3FB4-440B-8A3E-90862A31DC5F}" srcOrd="0" destOrd="1" presId="urn:microsoft.com/office/officeart/2005/8/layout/hList1"/>
    <dgm:cxn modelId="{530B1894-FE16-4D53-8317-1B9B24EDF6EC}" type="presOf" srcId="{05969377-E80A-4778-8C86-5592F8B648C4}" destId="{A4307E92-23C7-4320-B01E-EA646A3F2F8E}" srcOrd="0" destOrd="0" presId="urn:microsoft.com/office/officeart/2005/8/layout/hList1"/>
    <dgm:cxn modelId="{E67EAF9C-2FF4-49EF-B98D-64AA47D18017}" srcId="{F3E653FF-A324-484A-BEA9-096A308A812F}" destId="{C8D2A8E7-56AE-47F0-9F5E-0CA32F1CC0F0}" srcOrd="1" destOrd="0" parTransId="{E5BEB6B3-758D-4A97-9B31-B24499F399BC}" sibTransId="{4BD5BE9E-934C-4C9F-BDF1-55D9D846F8B5}"/>
    <dgm:cxn modelId="{0CF0289D-0739-4C9E-8D5A-2EE18955899D}" type="presOf" srcId="{5AE23839-7152-4A3C-BC45-181EE44E8CF6}" destId="{54333064-5A76-4D13-B3DC-A5ECAD750E70}" srcOrd="0" destOrd="0" presId="urn:microsoft.com/office/officeart/2005/8/layout/hList1"/>
    <dgm:cxn modelId="{09FF5CB7-85AE-4125-A362-BDFBB4C64467}" srcId="{05969377-E80A-4778-8C86-5592F8B648C4}" destId="{C3E99771-5AE6-4EC2-8426-03927B990C12}" srcOrd="1" destOrd="0" parTransId="{11DC316F-86A1-43BF-A81D-8A0DE169EC69}" sibTransId="{AC5BC08D-2D1A-409B-BBFF-A5313675749F}"/>
    <dgm:cxn modelId="{B23916C1-3123-40CB-ABE5-5D3443271ECD}" srcId="{BC9464F4-1E5B-4D7A-9031-825D0BE911B2}" destId="{05969377-E80A-4778-8C86-5592F8B648C4}" srcOrd="2" destOrd="0" parTransId="{C2E02C11-AB02-4E36-B65D-629274364092}" sibTransId="{5047743A-D8C5-465F-B843-535B63207481}"/>
    <dgm:cxn modelId="{5387F4CD-619B-4E08-A31D-E1879786C62A}" srcId="{BC9464F4-1E5B-4D7A-9031-825D0BE911B2}" destId="{9E8D469E-9438-4B63-8117-C83B5CE09312}" srcOrd="0" destOrd="0" parTransId="{410E0A5D-6726-4C7B-A4E2-E0F8268335A1}" sibTransId="{F4A99178-9D6D-4A61-96A0-4529549C267F}"/>
    <dgm:cxn modelId="{2FF83DD7-146C-4360-959A-4601D86AC1C7}" type="presOf" srcId="{4A953D2D-52AF-447B-AC24-9371137FC83A}" destId="{54333064-5A76-4D13-B3DC-A5ECAD750E70}" srcOrd="0" destOrd="1" presId="urn:microsoft.com/office/officeart/2005/8/layout/hList1"/>
    <dgm:cxn modelId="{5705A0E3-D187-4287-A83D-D416D30FCE4D}" type="presOf" srcId="{C3E99771-5AE6-4EC2-8426-03927B990C12}" destId="{AE98E792-EEE3-4E54-A777-550487268765}" srcOrd="0" destOrd="1" presId="urn:microsoft.com/office/officeart/2005/8/layout/hList1"/>
    <dgm:cxn modelId="{33232FF2-6D9D-4C98-9343-102E0697C8EC}" type="presOf" srcId="{F3E653FF-A324-484A-BEA9-096A308A812F}" destId="{2BF033F8-B487-41BB-B811-D3523DC75F41}" srcOrd="0" destOrd="0" presId="urn:microsoft.com/office/officeart/2005/8/layout/hList1"/>
    <dgm:cxn modelId="{8D41FC97-2C9E-4C56-BF80-E6093378142F}" type="presParOf" srcId="{74C96D99-3908-40AD-BBAE-FD9C99CE352F}" destId="{A1FF6A7C-766C-4E46-9149-DFF3F8AB1EBE}" srcOrd="0" destOrd="0" presId="urn:microsoft.com/office/officeart/2005/8/layout/hList1"/>
    <dgm:cxn modelId="{D615DC35-1AB4-4C81-B6E4-B65B31BE2460}" type="presParOf" srcId="{A1FF6A7C-766C-4E46-9149-DFF3F8AB1EBE}" destId="{2B9EEF15-79DA-4A45-BE33-82B9A1A4680E}" srcOrd="0" destOrd="0" presId="urn:microsoft.com/office/officeart/2005/8/layout/hList1"/>
    <dgm:cxn modelId="{5AAB0C01-B06A-4466-A6E0-EA038CDA08A2}" type="presParOf" srcId="{A1FF6A7C-766C-4E46-9149-DFF3F8AB1EBE}" destId="{54333064-5A76-4D13-B3DC-A5ECAD750E70}" srcOrd="1" destOrd="0" presId="urn:microsoft.com/office/officeart/2005/8/layout/hList1"/>
    <dgm:cxn modelId="{9C53A171-313C-476C-90A5-9183662CCD2B}" type="presParOf" srcId="{74C96D99-3908-40AD-BBAE-FD9C99CE352F}" destId="{9906085D-E344-41A0-A86B-81DF301B8CAA}" srcOrd="1" destOrd="0" presId="urn:microsoft.com/office/officeart/2005/8/layout/hList1"/>
    <dgm:cxn modelId="{B54C2EAF-ECF5-486C-A922-6FE4B63F02B0}" type="presParOf" srcId="{74C96D99-3908-40AD-BBAE-FD9C99CE352F}" destId="{2D25E087-B07B-44F8-8378-9BC975131F17}" srcOrd="2" destOrd="0" presId="urn:microsoft.com/office/officeart/2005/8/layout/hList1"/>
    <dgm:cxn modelId="{A154301E-803D-4C8A-AF44-C65512D8281B}" type="presParOf" srcId="{2D25E087-B07B-44F8-8378-9BC975131F17}" destId="{2BF033F8-B487-41BB-B811-D3523DC75F41}" srcOrd="0" destOrd="0" presId="urn:microsoft.com/office/officeart/2005/8/layout/hList1"/>
    <dgm:cxn modelId="{6CA9B179-F6E1-43A0-9310-92796B021CE3}" type="presParOf" srcId="{2D25E087-B07B-44F8-8378-9BC975131F17}" destId="{FC63F4DF-3FB4-440B-8A3E-90862A31DC5F}" srcOrd="1" destOrd="0" presId="urn:microsoft.com/office/officeart/2005/8/layout/hList1"/>
    <dgm:cxn modelId="{A81DD273-3AE2-457B-89BB-034022FF5F43}" type="presParOf" srcId="{74C96D99-3908-40AD-BBAE-FD9C99CE352F}" destId="{0BDB5CA6-07F1-4913-B8AE-049578EFDE3A}" srcOrd="3" destOrd="0" presId="urn:microsoft.com/office/officeart/2005/8/layout/hList1"/>
    <dgm:cxn modelId="{7D248119-5E3B-410A-8BCE-B1F37B8DF503}" type="presParOf" srcId="{74C96D99-3908-40AD-BBAE-FD9C99CE352F}" destId="{153BEDE8-6253-4802-B2E5-7D0EF5B1A8F7}" srcOrd="4" destOrd="0" presId="urn:microsoft.com/office/officeart/2005/8/layout/hList1"/>
    <dgm:cxn modelId="{3810B593-26F0-4BAF-A811-06AE6EBD07A5}" type="presParOf" srcId="{153BEDE8-6253-4802-B2E5-7D0EF5B1A8F7}" destId="{A4307E92-23C7-4320-B01E-EA646A3F2F8E}" srcOrd="0" destOrd="0" presId="urn:microsoft.com/office/officeart/2005/8/layout/hList1"/>
    <dgm:cxn modelId="{FA142443-7E8D-4828-8152-E23734231CB0}" type="presParOf" srcId="{153BEDE8-6253-4802-B2E5-7D0EF5B1A8F7}" destId="{AE98E792-EEE3-4E54-A777-55048726876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209E5-E6F0-499D-AB06-E72C0938817E}">
      <dsp:nvSpPr>
        <dsp:cNvPr id="0" name=""/>
        <dsp:cNvSpPr/>
      </dsp:nvSpPr>
      <dsp:spPr>
        <a:xfrm>
          <a:off x="0" y="1652160"/>
          <a:ext cx="9101469" cy="220288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FE53D-B98F-4DBF-BFCC-D64791E7F18B}">
      <dsp:nvSpPr>
        <dsp:cNvPr id="0" name=""/>
        <dsp:cNvSpPr/>
      </dsp:nvSpPr>
      <dsp:spPr>
        <a:xfrm>
          <a:off x="2249" y="0"/>
          <a:ext cx="1309891" cy="2202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500" kern="1200"/>
        </a:p>
      </dsp:txBody>
      <dsp:txXfrm>
        <a:off x="2249" y="0"/>
        <a:ext cx="1309891" cy="2202881"/>
      </dsp:txXfrm>
    </dsp:sp>
    <dsp:sp modelId="{DE899A0F-C903-474C-ACC0-BFD9597F493D}">
      <dsp:nvSpPr>
        <dsp:cNvPr id="0" name=""/>
        <dsp:cNvSpPr/>
      </dsp:nvSpPr>
      <dsp:spPr>
        <a:xfrm>
          <a:off x="548480" y="2291775"/>
          <a:ext cx="727859" cy="854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E5894-8AE9-40A2-9A1F-1D8F484BC55F}">
      <dsp:nvSpPr>
        <dsp:cNvPr id="0" name=""/>
        <dsp:cNvSpPr/>
      </dsp:nvSpPr>
      <dsp:spPr>
        <a:xfrm>
          <a:off x="1377635" y="3304321"/>
          <a:ext cx="1309891" cy="2202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500" kern="1200"/>
        </a:p>
      </dsp:txBody>
      <dsp:txXfrm>
        <a:off x="1377635" y="3304321"/>
        <a:ext cx="1309891" cy="2202881"/>
      </dsp:txXfrm>
    </dsp:sp>
    <dsp:sp modelId="{7C26730A-9060-4EC9-8F16-4B1B8F200668}">
      <dsp:nvSpPr>
        <dsp:cNvPr id="0" name=""/>
        <dsp:cNvSpPr/>
      </dsp:nvSpPr>
      <dsp:spPr>
        <a:xfrm>
          <a:off x="1618046" y="2296638"/>
          <a:ext cx="727859" cy="854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1EC28-16F3-4224-A43C-8C29B0254BFE}">
      <dsp:nvSpPr>
        <dsp:cNvPr id="0" name=""/>
        <dsp:cNvSpPr/>
      </dsp:nvSpPr>
      <dsp:spPr>
        <a:xfrm>
          <a:off x="2753022" y="0"/>
          <a:ext cx="1309891" cy="2202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500" kern="1200"/>
        </a:p>
      </dsp:txBody>
      <dsp:txXfrm>
        <a:off x="2753022" y="0"/>
        <a:ext cx="1309891" cy="2202881"/>
      </dsp:txXfrm>
    </dsp:sp>
    <dsp:sp modelId="{0BF1D007-45D9-4601-A46A-DA89C07C973C}">
      <dsp:nvSpPr>
        <dsp:cNvPr id="0" name=""/>
        <dsp:cNvSpPr/>
      </dsp:nvSpPr>
      <dsp:spPr>
        <a:xfrm>
          <a:off x="3137357" y="2296638"/>
          <a:ext cx="727859" cy="854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BB379-BFD2-4465-AD9A-65FA1FE47EDF}">
      <dsp:nvSpPr>
        <dsp:cNvPr id="0" name=""/>
        <dsp:cNvSpPr/>
      </dsp:nvSpPr>
      <dsp:spPr>
        <a:xfrm>
          <a:off x="4128408" y="3304321"/>
          <a:ext cx="1309891" cy="2202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500" kern="1200"/>
        </a:p>
      </dsp:txBody>
      <dsp:txXfrm>
        <a:off x="4128408" y="3304321"/>
        <a:ext cx="1309891" cy="2202881"/>
      </dsp:txXfrm>
    </dsp:sp>
    <dsp:sp modelId="{BFFE34BB-DBE2-4F04-99D2-0BB0DE1469D4}">
      <dsp:nvSpPr>
        <dsp:cNvPr id="0" name=""/>
        <dsp:cNvSpPr/>
      </dsp:nvSpPr>
      <dsp:spPr>
        <a:xfrm>
          <a:off x="4374860" y="2310279"/>
          <a:ext cx="727859" cy="8543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83E1D-8B5B-498E-A9F9-6DB2CBC60060}">
      <dsp:nvSpPr>
        <dsp:cNvPr id="0" name=""/>
        <dsp:cNvSpPr/>
      </dsp:nvSpPr>
      <dsp:spPr>
        <a:xfrm>
          <a:off x="5503794" y="0"/>
          <a:ext cx="1309891" cy="2202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500" kern="1200"/>
        </a:p>
      </dsp:txBody>
      <dsp:txXfrm>
        <a:off x="5503794" y="0"/>
        <a:ext cx="1309891" cy="2202881"/>
      </dsp:txXfrm>
    </dsp:sp>
    <dsp:sp modelId="{48BC6612-DD87-4D91-BD1A-835291E30AFC}">
      <dsp:nvSpPr>
        <dsp:cNvPr id="0" name=""/>
        <dsp:cNvSpPr/>
      </dsp:nvSpPr>
      <dsp:spPr>
        <a:xfrm>
          <a:off x="5814851" y="2310279"/>
          <a:ext cx="727859" cy="85433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80532-1ACA-40FD-9B2D-B63C83F03FCD}">
      <dsp:nvSpPr>
        <dsp:cNvPr id="0" name=""/>
        <dsp:cNvSpPr/>
      </dsp:nvSpPr>
      <dsp:spPr>
        <a:xfrm>
          <a:off x="6879180" y="3304321"/>
          <a:ext cx="1309891" cy="2202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500" kern="1200"/>
        </a:p>
      </dsp:txBody>
      <dsp:txXfrm>
        <a:off x="6879180" y="3304321"/>
        <a:ext cx="1309891" cy="2202881"/>
      </dsp:txXfrm>
    </dsp:sp>
    <dsp:sp modelId="{87CEE3D6-ABEB-47E8-A0B3-2BEF6B2A628B}">
      <dsp:nvSpPr>
        <dsp:cNvPr id="0" name=""/>
        <dsp:cNvSpPr/>
      </dsp:nvSpPr>
      <dsp:spPr>
        <a:xfrm>
          <a:off x="7152185" y="2350190"/>
          <a:ext cx="763882" cy="8068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EEF15-79DA-4A45-BE33-82B9A1A4680E}">
      <dsp:nvSpPr>
        <dsp:cNvPr id="0" name=""/>
        <dsp:cNvSpPr/>
      </dsp:nvSpPr>
      <dsp:spPr>
        <a:xfrm>
          <a:off x="0" y="563187"/>
          <a:ext cx="3300094" cy="1320037"/>
        </a:xfrm>
        <a:prstGeom prst="rect">
          <a:avLst/>
        </a:prstGeom>
        <a:solidFill>
          <a:srgbClr val="932338"/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Arial" panose="020B0604020202020204" pitchFamily="34" charset="0"/>
              <a:cs typeface="Arial" panose="020B0604020202020204" pitchFamily="34" charset="0"/>
            </a:rPr>
            <a:t>I edizione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6 </a:t>
          </a:r>
          <a:r>
            <a:rPr lang="en-US" sz="2200" b="1" i="1" kern="1200" dirty="0" err="1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marzo</a:t>
          </a:r>
          <a:r>
            <a:rPr lang="en-US" sz="2200" b="1" i="1" kern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– 24 </a:t>
          </a:r>
          <a:r>
            <a:rPr lang="en-US" sz="2200" b="1" i="1" kern="1200" dirty="0" err="1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aprile</a:t>
          </a:r>
          <a:r>
            <a:rPr lang="en-US" sz="2200" b="1" i="1" kern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2012</a:t>
          </a:r>
          <a:endParaRPr lang="it-IT" sz="2200" b="1" i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63187"/>
        <a:ext cx="3300094" cy="1320037"/>
      </dsp:txXfrm>
    </dsp:sp>
    <dsp:sp modelId="{54333064-5A76-4D13-B3DC-A5ECAD750E70}">
      <dsp:nvSpPr>
        <dsp:cNvPr id="0" name=""/>
        <dsp:cNvSpPr/>
      </dsp:nvSpPr>
      <dsp:spPr>
        <a:xfrm>
          <a:off x="3384" y="1892822"/>
          <a:ext cx="3300094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1.725 </a:t>
          </a:r>
          <a:r>
            <a:rPr lang="en-US" sz="2800" kern="1200" dirty="0" err="1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partecipanti</a:t>
          </a:r>
          <a:r>
            <a:rPr lang="en-US" sz="2800" kern="12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su</a:t>
          </a:r>
          <a:r>
            <a:rPr lang="en-US" sz="2800" kern="12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2.362 </a:t>
          </a:r>
          <a:r>
            <a:rPr lang="en-US" sz="2800" kern="1200" dirty="0" err="1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invitati</a:t>
          </a:r>
          <a:endParaRPr lang="it-IT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Tasso di </a:t>
          </a:r>
          <a:r>
            <a:rPr lang="en-US" sz="2800" kern="1200" dirty="0" err="1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risposta</a:t>
          </a:r>
          <a:r>
            <a:rPr lang="en-US" sz="2800" kern="12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: </a:t>
          </a:r>
          <a:r>
            <a:rPr lang="en-US" sz="2800" b="1" kern="1200" dirty="0">
              <a:solidFill>
                <a:srgbClr val="1C977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73,0%</a:t>
          </a:r>
          <a:endParaRPr lang="it-IT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84" y="1892822"/>
        <a:ext cx="3300094" cy="2854800"/>
      </dsp:txXfrm>
    </dsp:sp>
    <dsp:sp modelId="{2BF033F8-B487-41BB-B811-D3523DC75F41}">
      <dsp:nvSpPr>
        <dsp:cNvPr id="0" name=""/>
        <dsp:cNvSpPr/>
      </dsp:nvSpPr>
      <dsp:spPr>
        <a:xfrm>
          <a:off x="3765492" y="572784"/>
          <a:ext cx="3300094" cy="1320037"/>
        </a:xfrm>
        <a:prstGeom prst="rect">
          <a:avLst/>
        </a:prstGeom>
        <a:solidFill>
          <a:srgbClr val="CC2A2A"/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II edizione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8 </a:t>
          </a:r>
          <a:r>
            <a:rPr lang="en-US" sz="2200" b="1" i="1" kern="1200" dirty="0" err="1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febbraio</a:t>
          </a:r>
          <a:r>
            <a:rPr lang="en-US" sz="2200" b="1" i="1" kern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– 15 </a:t>
          </a:r>
          <a:r>
            <a:rPr lang="en-US" sz="2200" b="1" i="1" kern="1200" dirty="0" err="1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marzo</a:t>
          </a:r>
          <a:r>
            <a:rPr lang="en-US" sz="2200" b="1" i="1" kern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2021</a:t>
          </a:r>
          <a:endParaRPr lang="it-IT" sz="2200" b="1" i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5492" y="572784"/>
        <a:ext cx="3300094" cy="1320037"/>
      </dsp:txXfrm>
    </dsp:sp>
    <dsp:sp modelId="{FC63F4DF-3FB4-440B-8A3E-90862A31DC5F}">
      <dsp:nvSpPr>
        <dsp:cNvPr id="0" name=""/>
        <dsp:cNvSpPr/>
      </dsp:nvSpPr>
      <dsp:spPr>
        <a:xfrm>
          <a:off x="3765492" y="1892822"/>
          <a:ext cx="3300094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1.315 </a:t>
          </a:r>
          <a:r>
            <a:rPr lang="en-US" sz="2800" kern="1200" dirty="0" err="1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partecipanti</a:t>
          </a:r>
          <a:r>
            <a:rPr lang="en-US" sz="2800" kern="12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su</a:t>
          </a:r>
          <a:r>
            <a:rPr lang="en-US" sz="2800" kern="12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1.994 </a:t>
          </a:r>
          <a:r>
            <a:rPr lang="en-US" sz="2800" kern="1200" dirty="0" err="1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invitati</a:t>
          </a:r>
          <a:endParaRPr lang="it-IT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Tasso di </a:t>
          </a:r>
          <a:r>
            <a:rPr lang="en-US" sz="2800" kern="1200" dirty="0" err="1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risposta</a:t>
          </a:r>
          <a:r>
            <a:rPr lang="en-US" sz="2800" kern="12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: </a:t>
          </a:r>
          <a:r>
            <a:rPr lang="en-US" sz="2800" b="1" kern="1200" dirty="0">
              <a:solidFill>
                <a:srgbClr val="1C977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65,9%</a:t>
          </a:r>
          <a:endParaRPr lang="it-IT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5492" y="1892822"/>
        <a:ext cx="3300094" cy="2854800"/>
      </dsp:txXfrm>
    </dsp:sp>
    <dsp:sp modelId="{A4307E92-23C7-4320-B01E-EA646A3F2F8E}">
      <dsp:nvSpPr>
        <dsp:cNvPr id="0" name=""/>
        <dsp:cNvSpPr/>
      </dsp:nvSpPr>
      <dsp:spPr>
        <a:xfrm>
          <a:off x="7527599" y="572784"/>
          <a:ext cx="3300094" cy="1320037"/>
        </a:xfrm>
        <a:prstGeom prst="rect">
          <a:avLst/>
        </a:prstGeom>
        <a:solidFill>
          <a:schemeClr val="accent4"/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Arial" panose="020B0604020202020204" pitchFamily="34" charset="0"/>
              <a:cs typeface="Arial" panose="020B0604020202020204" pitchFamily="34" charset="0"/>
            </a:rPr>
            <a:t>III edizione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23 </a:t>
          </a:r>
          <a:r>
            <a:rPr lang="en-US" sz="2200" b="1" i="1" kern="1200" dirty="0" err="1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febbraio</a:t>
          </a:r>
          <a:r>
            <a:rPr lang="en-US" sz="2200" b="1" i="1" kern="12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– 20 </a:t>
          </a:r>
          <a:r>
            <a:rPr lang="en-US" sz="2200" b="1" i="1" kern="1200" dirty="0" err="1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aprile</a:t>
          </a:r>
          <a:r>
            <a:rPr lang="en-US" sz="2200" b="1" i="1" kern="12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2026</a:t>
          </a:r>
          <a:endParaRPr lang="it-IT" sz="22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27599" y="572784"/>
        <a:ext cx="3300094" cy="1320037"/>
      </dsp:txXfrm>
    </dsp:sp>
    <dsp:sp modelId="{AE98E792-EEE3-4E54-A777-550487268765}">
      <dsp:nvSpPr>
        <dsp:cNvPr id="0" name=""/>
        <dsp:cNvSpPr/>
      </dsp:nvSpPr>
      <dsp:spPr>
        <a:xfrm>
          <a:off x="7527599" y="1892822"/>
          <a:ext cx="3300094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1.140 </a:t>
          </a:r>
          <a:r>
            <a:rPr lang="en-US" sz="2800" kern="1200" dirty="0" err="1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partecipanti</a:t>
          </a:r>
          <a:r>
            <a:rPr lang="en-US" sz="2800" kern="12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su</a:t>
          </a:r>
          <a:r>
            <a:rPr lang="en-US" sz="2800" kern="12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1.779 </a:t>
          </a:r>
          <a:r>
            <a:rPr lang="en-US" sz="2800" kern="1200" dirty="0" err="1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invitati</a:t>
          </a:r>
          <a:endParaRPr lang="it-IT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Tasso di </a:t>
          </a:r>
          <a:r>
            <a:rPr lang="en-US" sz="2800" kern="1200" dirty="0" err="1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risposta</a:t>
          </a:r>
          <a:r>
            <a:rPr lang="en-US" sz="2800" kern="12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: </a:t>
          </a:r>
          <a:r>
            <a:rPr lang="en-US" sz="2800" b="1" kern="1200" dirty="0">
              <a:solidFill>
                <a:srgbClr val="1C977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64,1%</a:t>
          </a:r>
          <a:endParaRPr lang="it-IT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27599" y="1892822"/>
        <a:ext cx="3300094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F835E2-227D-43BA-B3A5-E9E433264387}" type="datetimeFigureOut">
              <a:rPr lang="en-US"/>
              <a:pPr>
                <a:defRPr/>
              </a:pPr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5F5882C-B867-4FE7-97C9-87FBF93DC8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24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15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46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27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31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50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fontAlgn="t">
              <a:spcBef>
                <a:spcPts val="0"/>
              </a:spcBef>
              <a:spcAft>
                <a:spcPts val="1800"/>
              </a:spcAft>
              <a:buClr>
                <a:srgbClr val="CC2A2A"/>
              </a:buClr>
              <a:buSzPct val="120000"/>
              <a:buFont typeface="Courier New" panose="02070309020205020404" pitchFamily="49" charset="0"/>
              <a:buChar char="o"/>
              <a:defRPr/>
            </a:pPr>
            <a:endParaRPr lang="it-IT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60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2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91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79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1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53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5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37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7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5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1070" y="2621956"/>
            <a:ext cx="9818337" cy="2782819"/>
          </a:xfrm>
          <a:effectLst/>
        </p:spPr>
        <p:txBody>
          <a:bodyPr lIns="0" tIns="0" rIns="0" bIns="0" anchor="ctr">
            <a:normAutofit/>
          </a:bodyPr>
          <a:lstStyle>
            <a:lvl1pPr>
              <a:lnSpc>
                <a:spcPts val="3600"/>
              </a:lnSpc>
              <a:defRPr sz="3400" b="0" cap="none">
                <a:solidFill>
                  <a:srgbClr val="C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it-IT"/>
              <a:t>FARE CLIC PER MODIFICARE LO STILE DEL TITOLO DELLO SCHEMA FARE CLIC PER MODIFICARE LO STILE DEL TITOLO DELLO SCHEMA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4E50FF-EF10-4A0E-8686-237E66B24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84" y="6495314"/>
            <a:ext cx="7481115" cy="17953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00"/>
              </a:lnSpc>
              <a:spcAft>
                <a:spcPts val="200"/>
              </a:spcAft>
              <a:buNone/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71492F8-659D-4E4C-A49D-B7C56753911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9185" y="1287956"/>
            <a:ext cx="3689746" cy="216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500"/>
              </a:lnSpc>
              <a:spcAft>
                <a:spcPts val="600"/>
              </a:spcAft>
              <a:buNone/>
              <a:def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84E50FF-EF10-4A0E-8686-237E66B249C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69184" y="1522956"/>
            <a:ext cx="3689747" cy="108000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rgbClr val="636462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84E50FF-EF10-4A0E-8686-237E66B249C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69184" y="6297672"/>
            <a:ext cx="7481115" cy="188513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00"/>
              </a:lnSpc>
              <a:spcAft>
                <a:spcPts val="200"/>
              </a:spcAft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A8FC9CB7-7D84-419A-988C-7B8817E18EDB}"/>
              </a:ext>
            </a:extLst>
          </p:cNvPr>
          <p:cNvSpPr/>
          <p:nvPr userDrawn="1"/>
        </p:nvSpPr>
        <p:spPr>
          <a:xfrm>
            <a:off x="463550" y="0"/>
            <a:ext cx="3708400" cy="1089025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F57BA760-D00A-4F5B-B978-07F3F810367F}"/>
              </a:ext>
            </a:extLst>
          </p:cNvPr>
          <p:cNvSpPr/>
          <p:nvPr userDrawn="1"/>
        </p:nvSpPr>
        <p:spPr>
          <a:xfrm>
            <a:off x="4251325" y="0"/>
            <a:ext cx="3706813" cy="1089025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821E4C3A-67D5-4B9E-B373-7B560EA0839E}"/>
              </a:ext>
            </a:extLst>
          </p:cNvPr>
          <p:cNvSpPr/>
          <p:nvPr userDrawn="1"/>
        </p:nvSpPr>
        <p:spPr>
          <a:xfrm>
            <a:off x="8037513" y="0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7" name="Immagine 6" descr="Immagine che contiene testo, Carattere, Elementi grafici, schermata&#10;&#10;Il contenuto generato dall'IA potrebbe non essere corretto.">
            <a:extLst>
              <a:ext uri="{FF2B5EF4-FFF2-40B4-BE49-F238E27FC236}">
                <a16:creationId xmlns:a16="http://schemas.microsoft.com/office/drawing/2014/main" id="{1710CE09-7435-0015-55B9-3FF2180A1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5913" y="389706"/>
            <a:ext cx="3260034" cy="78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98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8" userDrawn="1">
          <p15:clr>
            <a:srgbClr val="FBAE40"/>
          </p15:clr>
        </p15:guide>
        <p15:guide id="2" pos="740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immagini affian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C2F57ACB-1A9A-42A2-B0B9-3C24FCCE916F}"/>
              </a:ext>
            </a:extLst>
          </p:cNvPr>
          <p:cNvSpPr/>
          <p:nvPr userDrawn="1"/>
        </p:nvSpPr>
        <p:spPr>
          <a:xfrm>
            <a:off x="471488" y="1571124"/>
            <a:ext cx="5472112" cy="43920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0C542E8-A419-4B8E-8AE4-1D0DC75ADF26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62922" y="1691683"/>
            <a:ext cx="5304733" cy="3873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3F3446B5-6360-4947-B444-A1DBFD65527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62922" y="2172243"/>
            <a:ext cx="5304733" cy="366873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D17306DB-EF2B-46DB-BE4C-67BA4581EC8A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27663729-5A18-460D-BCC5-1C121255BEC2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88AE038F-3265-4340-AFAF-203DBF97366C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ABB3C7F1-D02D-4858-A51B-B1211EF06E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2E11952F-B65E-4BC4-A306-BA5F2E5E1051}"/>
              </a:ext>
            </a:extLst>
          </p:cNvPr>
          <p:cNvSpPr/>
          <p:nvPr userDrawn="1"/>
        </p:nvSpPr>
        <p:spPr>
          <a:xfrm>
            <a:off x="6256216" y="1557338"/>
            <a:ext cx="5472000" cy="43926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10FF5994-804D-479E-8547-F402AE8DD1D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376432" y="1684420"/>
            <a:ext cx="5231635" cy="4572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4C0547B4-6D28-4C23-830C-984AB52D9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6432" y="2220577"/>
            <a:ext cx="5231636" cy="36203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endParaRPr lang="en-US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2466F69-8356-B41B-0406-E284E48CF3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093310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L'Indagine sul Benessere Organizzativo Istat 2026 Metodologia, Risultati e Azioni |Nunzia Balì</a:t>
            </a:r>
            <a:endParaRPr lang="en-US"/>
          </a:p>
        </p:txBody>
      </p:sp>
      <p:pic>
        <p:nvPicPr>
          <p:cNvPr id="3" name="Immagine 2" descr="Immagine che contiene Carattere, Elementi grafici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6DEA51D6-893E-B2BC-DE42-603CDCDC4C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3346" y="6290416"/>
            <a:ext cx="1135816" cy="41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20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dascalia+grafico o tavol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86" y="1557338"/>
            <a:ext cx="11283042" cy="6625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86" y="2319687"/>
            <a:ext cx="11283042" cy="3630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96897485-CF07-4D6A-ABB8-A29D7DC57109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BC91E05A-8494-49B6-B257-61F68DA8B315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422199A7-2A62-43D5-872A-CD0B9A3D6E61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B2ED1D9-25D5-4BB7-87C2-D519D933636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B861223-9F8E-09E0-9481-9366282602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093310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L'Indagine sul Benessere Organizzativo Istat 2026 Metodologia, Risultati e Azioni |Nunzia Balì</a:t>
            </a:r>
            <a:endParaRPr lang="en-US"/>
          </a:p>
        </p:txBody>
      </p:sp>
      <p:pic>
        <p:nvPicPr>
          <p:cNvPr id="5" name="Immagine 4" descr="Immagine che contiene Carattere, Elementi grafici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37EA5E76-BCF8-5F5C-FF0C-BE96F163BC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3346" y="6290416"/>
            <a:ext cx="1135816" cy="41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49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376CEDB-6160-4575-AAD8-45EA5C0ED5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1D855FA-217F-D48A-30E1-FBEEA45060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093310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L'Indagine sul Benessere Organizzativo Istat 2026 Metodologia, Risultati e Azioni |Nunzia Balì</a:t>
            </a:r>
            <a:endParaRPr lang="en-US"/>
          </a:p>
        </p:txBody>
      </p:sp>
      <p:pic>
        <p:nvPicPr>
          <p:cNvPr id="3" name="Immagine 2" descr="Immagine che contiene Carattere, Elementi grafici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13E150BE-24FC-53AC-C6BE-E67992381F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3346" y="6290416"/>
            <a:ext cx="1135816" cy="41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ngrazia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786" y="1796902"/>
            <a:ext cx="11283042" cy="1839433"/>
          </a:xfrm>
          <a:effectLst/>
        </p:spPr>
        <p:txBody>
          <a:bodyPr anchor="ctr">
            <a:noAutofit/>
          </a:bodyPr>
          <a:lstStyle>
            <a:lvl1pPr algn="ctr">
              <a:defRPr sz="7000" b="0" cap="none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5894EA2-4831-F84E-BBDE-8E89A3516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6093" y="3683529"/>
            <a:ext cx="5624623" cy="423612"/>
          </a:xfrm>
        </p:spPr>
        <p:txBody>
          <a:bodyPr spcCol="360000" anchor="ctr">
            <a:no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2837C0E-8F15-489B-800B-6F1CBBB23F06}"/>
              </a:ext>
            </a:extLst>
          </p:cNvPr>
          <p:cNvSpPr/>
          <p:nvPr userDrawn="1"/>
        </p:nvSpPr>
        <p:spPr>
          <a:xfrm>
            <a:off x="463550" y="5773825"/>
            <a:ext cx="3708400" cy="1089025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1C3885B9-D4F0-42E8-A6EE-EB419237E845}"/>
              </a:ext>
            </a:extLst>
          </p:cNvPr>
          <p:cNvSpPr/>
          <p:nvPr userDrawn="1"/>
        </p:nvSpPr>
        <p:spPr>
          <a:xfrm>
            <a:off x="4251325" y="5773825"/>
            <a:ext cx="3706813" cy="1089025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B4CD4512-1FFA-4544-ACEE-31F0A9CA9D05}"/>
              </a:ext>
            </a:extLst>
          </p:cNvPr>
          <p:cNvSpPr/>
          <p:nvPr userDrawn="1"/>
        </p:nvSpPr>
        <p:spPr>
          <a:xfrm>
            <a:off x="8037513" y="6790850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6" name="Immagine 5" descr="Immagine che contiene testo, Carattere, Elementi grafici, schermata&#10;&#10;Il contenuto generato dall'IA potrebbe non essere corretto.">
            <a:extLst>
              <a:ext uri="{FF2B5EF4-FFF2-40B4-BE49-F238E27FC236}">
                <a16:creationId xmlns:a16="http://schemas.microsoft.com/office/drawing/2014/main" id="{1643013D-E906-6656-1126-4D12088C4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5913" y="5763340"/>
            <a:ext cx="3260034" cy="78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96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>
            <a:extLst>
              <a:ext uri="{FF2B5EF4-FFF2-40B4-BE49-F238E27FC236}">
                <a16:creationId xmlns:a16="http://schemas.microsoft.com/office/drawing/2014/main" id="{5398D9FF-B8C0-3F4F-94F6-193C77ECC9F7}"/>
              </a:ext>
            </a:extLst>
          </p:cNvPr>
          <p:cNvSpPr/>
          <p:nvPr userDrawn="1"/>
        </p:nvSpPr>
        <p:spPr>
          <a:xfrm>
            <a:off x="11173691" y="1"/>
            <a:ext cx="1018309" cy="2408481"/>
          </a:xfrm>
          <a:prstGeom prst="rect">
            <a:avLst/>
          </a:prstGeom>
          <a:solidFill>
            <a:srgbClr val="AE1F3D"/>
          </a:solidFill>
          <a:ln>
            <a:noFill/>
          </a:ln>
          <a:effectLst>
            <a:outerShdw blurRad="444500" dist="317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b="1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1" y="6402658"/>
            <a:ext cx="840883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4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 o elenco pun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201" y="1557338"/>
            <a:ext cx="11264002" cy="4481153"/>
          </a:xfrm>
        </p:spPr>
        <p:txBody>
          <a:bodyPr lIns="0" tIns="0" rIns="0" bIns="0">
            <a:noAutofit/>
          </a:bodyPr>
          <a:lstStyle>
            <a:lvl1pPr marL="285750" indent="-285750">
              <a:spcAft>
                <a:spcPts val="1800"/>
              </a:spcAft>
              <a:buSzPct val="120000"/>
              <a:buFont typeface="Courier New" panose="02070309020205020404" pitchFamily="49" charset="0"/>
              <a:buChar char="o"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2053620-96AC-EF47-823B-D2E90BBCE5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093310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L'Indagine sul Benessere Organizzativo Istat 2026 Metodologia, Risultati e Azioni |Nunzia Balì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4E3F12-6C4D-C642-90EC-9F9AE3161A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6BE73488-10D2-46C5-8886-B5262B4036E9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DFCC48B-BCC3-4AAB-8EE4-592BE912D5A8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02EE5703-F2FA-4A41-8927-030A564B0F80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Carattere, Elementi grafici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F2B3A94E-85E7-2B44-A1D1-FE37FB4FE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3346" y="6290416"/>
            <a:ext cx="1135816" cy="41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54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 userDrawn="1">
          <p15:clr>
            <a:srgbClr val="FBAE40"/>
          </p15:clr>
        </p15:guide>
        <p15:guide id="2" pos="628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1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201" y="1557338"/>
            <a:ext cx="11264002" cy="447252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6F2967F-3AC1-482F-9FA1-FB5058EE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BB147208-B303-4867-B415-427BFDB712AA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3AC1916D-DE81-4DEB-837D-9B1EBBEBAB9E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EA5C2815-3F5D-4F03-A9B8-AD61D140AB8F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98E623A-5D96-4DDD-91E6-E567C5082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494D03C-9BCE-C80C-71B4-285B81EF23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093310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L'Indagine sul Benessere Organizzativo Istat 2026 Metodologia, Risultati e Azioni |Nunzia Balì</a:t>
            </a:r>
            <a:endParaRPr lang="en-US"/>
          </a:p>
        </p:txBody>
      </p:sp>
      <p:pic>
        <p:nvPicPr>
          <p:cNvPr id="4" name="Immagine 3" descr="Immagine che contiene Carattere, Elementi grafici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4F5D321A-0156-8161-6531-3C8069F2C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3346" y="6290416"/>
            <a:ext cx="1135816" cy="41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28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86" y="1557338"/>
            <a:ext cx="11276765" cy="4472526"/>
          </a:xfrm>
        </p:spPr>
        <p:txBody>
          <a:bodyPr lIns="0" tIns="0" rIns="0" bIns="0" numCol="2" spcCol="54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85F80FCE-DB62-4AE9-8E37-C5ECE83CEA2A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5337BA55-D4F4-482D-9902-A7DF343CF4BD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1E77F523-A47D-4ED1-A730-DF5462674088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8ED1510-B77E-4E58-8FB2-F06301CA4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10E0DA1-44D3-0BB7-36D9-84EB6EF6F7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093310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L'Indagine sul Benessere Organizzativo Istat 2026 Metodologia, Risultati e Azioni |Nunzia Balì</a:t>
            </a:r>
            <a:endParaRPr lang="en-US"/>
          </a:p>
        </p:txBody>
      </p:sp>
      <p:pic>
        <p:nvPicPr>
          <p:cNvPr id="4" name="Immagine 3" descr="Immagine che contiene Carattere, Elementi grafici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76EBC54B-0173-1CC6-1A4E-BD4EF0D943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3346" y="6290416"/>
            <a:ext cx="1135816" cy="41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88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87" y="1557337"/>
            <a:ext cx="11269308" cy="4392613"/>
          </a:xfrm>
        </p:spPr>
        <p:txBody>
          <a:bodyPr lIns="0" tIns="0" rIns="0" bIns="0" numCol="3" spcCol="432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A97EA33F-8FE6-43F7-B87B-F8A75881DC82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4457ED34-8FD7-4334-B58D-DE5268F487BB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DE95361B-2753-4630-8435-D8D6DFA2E2B3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FD83117-18D4-4F50-B150-B24C3ADCCA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EC4D9A6-504D-7379-4343-200BEF907F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093310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L'Indagine sul Benessere Organizzativo Istat 2026 Metodologia, Risultati e Azioni |Nunzia Balì</a:t>
            </a:r>
            <a:endParaRPr lang="en-US"/>
          </a:p>
        </p:txBody>
      </p:sp>
      <p:pic>
        <p:nvPicPr>
          <p:cNvPr id="4" name="Immagine 3" descr="Immagine che contiene Carattere, Elementi grafici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043C79BF-5EAF-0385-9AF5-E339912C6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3346" y="6290416"/>
            <a:ext cx="1135816" cy="41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07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grafico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8FFAF148-8C21-EB4F-9093-19ADD1A51882}"/>
              </a:ext>
            </a:extLst>
          </p:cNvPr>
          <p:cNvSpPr/>
          <p:nvPr userDrawn="1"/>
        </p:nvSpPr>
        <p:spPr>
          <a:xfrm>
            <a:off x="8081963" y="1557338"/>
            <a:ext cx="3653783" cy="43926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519" y="1557338"/>
            <a:ext cx="7305513" cy="4392612"/>
          </a:xfrm>
        </p:spPr>
        <p:txBody>
          <a:bodyPr lIns="0" tIns="0" rIns="0" bIns="0" spcCol="36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FE997AC-2DEF-4982-9219-0DE8E80C2C1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162224" y="1696688"/>
            <a:ext cx="3492000" cy="4572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014FC49-70B3-48C6-AAEA-1B6DEB762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62222" y="2261938"/>
            <a:ext cx="3492000" cy="360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BFF0EAD9-FB2A-4B10-AC7E-2867676F5114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4DE85F56-C820-4265-A4F2-F29B8154D702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D6C4BEC-89CF-43B7-9CD5-49EE71B27928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8756CF5-11CA-40E9-BF7A-4F15C16E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8F075AE-6E1D-8AEE-0905-6E6EE965AC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093310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L'Indagine sul Benessere Organizzativo Istat 2026 Metodologia, Risultati e Azioni |Nunzia Balì</a:t>
            </a:r>
            <a:endParaRPr lang="en-US"/>
          </a:p>
        </p:txBody>
      </p:sp>
      <p:pic>
        <p:nvPicPr>
          <p:cNvPr id="4" name="Immagine 3" descr="Immagine che contiene Carattere, Elementi grafici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68E21944-43E2-747D-0D0C-9DD411C73B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3346" y="6290416"/>
            <a:ext cx="1135816" cy="41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17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piccolo+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8FFAF148-8C21-EB4F-9093-19ADD1A51882}"/>
              </a:ext>
            </a:extLst>
          </p:cNvPr>
          <p:cNvSpPr/>
          <p:nvPr userDrawn="1"/>
        </p:nvSpPr>
        <p:spPr>
          <a:xfrm>
            <a:off x="4251325" y="1557338"/>
            <a:ext cx="7485063" cy="43926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895" y="1557338"/>
            <a:ext cx="3528947" cy="4392612"/>
          </a:xfrm>
        </p:spPr>
        <p:txBody>
          <a:bodyPr lIns="0" tIns="0" rIns="0" bIns="0" spcCol="36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0E25EF9-674A-4A68-B7E8-41ACE37CAFA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366950" y="1679423"/>
            <a:ext cx="7253812" cy="45738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BCFAF2C-DE26-450A-8C7B-A22A26FF4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6949" y="2165685"/>
            <a:ext cx="7253813" cy="370416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D9D4E6DC-14B8-4843-AA1D-57AA39AE5B3E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91CC3821-0B1E-41AB-852F-4CB74E2EA3CC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75FDA81B-88AF-4AF4-8B43-18134CE8E446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6C03E07E-3B47-479C-ADF1-A58628B5A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D98F8D3-66E7-5643-9610-130484BB1A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093310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L'Indagine sul Benessere Organizzativo Istat 2026 Metodologia, Risultati e Azioni |Nunzia Balì</a:t>
            </a:r>
            <a:endParaRPr lang="en-US"/>
          </a:p>
        </p:txBody>
      </p:sp>
      <p:pic>
        <p:nvPicPr>
          <p:cNvPr id="4" name="Immagine 3" descr="Immagine che contiene Carattere, Elementi grafici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793D4337-B52E-D2D5-F1F7-4DA4DFC010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3346" y="6290416"/>
            <a:ext cx="1135816" cy="41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56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 + colonna libera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8FFAF148-8C21-EB4F-9093-19ADD1A51882}"/>
              </a:ext>
            </a:extLst>
          </p:cNvPr>
          <p:cNvSpPr/>
          <p:nvPr userDrawn="1"/>
        </p:nvSpPr>
        <p:spPr>
          <a:xfrm>
            <a:off x="473075" y="1557338"/>
            <a:ext cx="7485063" cy="43926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439" y="1560749"/>
            <a:ext cx="3528947" cy="4392612"/>
          </a:xfrm>
        </p:spPr>
        <p:txBody>
          <a:bodyPr lIns="0" tIns="0" rIns="0" bIns="0" spcCol="36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0E25EF9-674A-4A68-B7E8-41ACE37CAFA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88700" y="1679423"/>
            <a:ext cx="7253812" cy="45738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BCFAF2C-DE26-450A-8C7B-A22A26FF4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699" y="2165685"/>
            <a:ext cx="7253813" cy="370416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D9D4E6DC-14B8-4843-AA1D-57AA39AE5B3E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91CC3821-0B1E-41AB-852F-4CB74E2EA3CC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75FDA81B-88AF-4AF4-8B43-18134CE8E446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B3668A3-50F9-4865-BCB1-15BD808B5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C00C440-75B8-4744-4425-F6F8976242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093310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L'Indagine sul Benessere Organizzativo Istat 2026 Metodologia, Risultati e Azioni |Nunzia Balì</a:t>
            </a:r>
            <a:endParaRPr lang="en-US"/>
          </a:p>
        </p:txBody>
      </p:sp>
      <p:pic>
        <p:nvPicPr>
          <p:cNvPr id="4" name="Immagine 3" descr="Immagine che contiene Carattere, Elementi grafici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520F26AE-4D97-8AE7-5399-D2E69FBDA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3346" y="6290416"/>
            <a:ext cx="1135816" cy="41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04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à testo+metà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8FFAF148-8C21-EB4F-9093-19ADD1A51882}"/>
              </a:ext>
            </a:extLst>
          </p:cNvPr>
          <p:cNvSpPr/>
          <p:nvPr userDrawn="1"/>
        </p:nvSpPr>
        <p:spPr>
          <a:xfrm>
            <a:off x="6256216" y="1557338"/>
            <a:ext cx="5472000" cy="43926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86" y="1557338"/>
            <a:ext cx="5472000" cy="4392612"/>
          </a:xfrm>
        </p:spPr>
        <p:txBody>
          <a:bodyPr lIns="0" tIns="0" rIns="0" bIns="0" spcCol="36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BE1843A-CB5F-4920-B032-23C22AAE931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376432" y="1684420"/>
            <a:ext cx="5231635" cy="4572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22E57A97-B19C-4884-84CD-94CF8F624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6432" y="2220577"/>
            <a:ext cx="5231636" cy="36203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EBDED907-CBCE-4C48-8974-1732296AB56B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F1D4BD23-7064-4A1A-B3B8-22936DC971AB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45DD4428-CB25-4CE0-B3BD-9E45A9B024CE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EB9757BE-24B5-4D77-9B24-FA598161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89C3BF1-EB92-295B-7684-D037DED42C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093310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L'Indagine sul Benessere Organizzativo Istat 2026 Metodologia, Risultati e Azioni |Nunzia Balì</a:t>
            </a:r>
            <a:endParaRPr lang="en-US"/>
          </a:p>
        </p:txBody>
      </p:sp>
      <p:pic>
        <p:nvPicPr>
          <p:cNvPr id="4" name="Immagine 3" descr="Immagine che contiene Carattere, Elementi grafici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F458E70E-4B1A-BC5F-E9CC-A2AF7759D9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3346" y="6290416"/>
            <a:ext cx="1135816" cy="41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47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939800"/>
            <a:ext cx="11204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  <a:endParaRPr lang="en-US" altLang="it-IT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2103438"/>
            <a:ext cx="11204575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20" r:id="rId8"/>
    <p:sldLayoutId id="2147483714" r:id="rId9"/>
    <p:sldLayoutId id="2147483716" r:id="rId10"/>
    <p:sldLayoutId id="2147483715" r:id="rId11"/>
    <p:sldLayoutId id="2147483717" r:id="rId12"/>
    <p:sldLayoutId id="2147483718" r:id="rId13"/>
    <p:sldLayoutId id="2147483721" r:id="rId14"/>
  </p:sldLayoutIdLst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2400" b="1" kern="1200">
          <a:solidFill>
            <a:srgbClr val="59595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rtl="0" fontAlgn="t">
        <a:spcBef>
          <a:spcPct val="0"/>
        </a:spcBef>
        <a:spcAft>
          <a:spcPts val="1200"/>
        </a:spcAft>
        <a:buClr>
          <a:srgbClr val="CC2A2A"/>
        </a:buClr>
        <a:buSzPct val="100000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23850" algn="l" defTabSz="457200" rtl="0" fontAlgn="base">
        <a:spcBef>
          <a:spcPct val="20000"/>
        </a:spcBef>
        <a:spcAft>
          <a:spcPts val="600"/>
        </a:spcAft>
        <a:buClr>
          <a:srgbClr val="CC2A2A"/>
        </a:buClr>
        <a:buSzPct val="100000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28650" algn="l" defTabSz="457200" rtl="0" fontAlgn="base">
        <a:spcBef>
          <a:spcPct val="20000"/>
        </a:spcBef>
        <a:spcAft>
          <a:spcPts val="600"/>
        </a:spcAft>
        <a:buClr>
          <a:srgbClr val="CC2A2A"/>
        </a:buClr>
        <a:buSzPct val="100000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06475" algn="l" defTabSz="457200" rtl="0" fontAlgn="base">
        <a:spcBef>
          <a:spcPct val="20000"/>
        </a:spcBef>
        <a:spcAft>
          <a:spcPts val="600"/>
        </a:spcAft>
        <a:buClr>
          <a:srgbClr val="CC2A2A"/>
        </a:buClr>
        <a:buSzPct val="100000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66838" algn="l" defTabSz="457200" rtl="0" fontAlgn="base">
        <a:spcBef>
          <a:spcPct val="20000"/>
        </a:spcBef>
        <a:spcAft>
          <a:spcPts val="600"/>
        </a:spcAft>
        <a:buClr>
          <a:srgbClr val="CC2A2A"/>
        </a:buClr>
        <a:buSzPct val="100000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files/2021/06/Manuale-dati-personali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FE67CC-0EAE-4BEC-A961-535FE506A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Comitato Unico di Garanzia dell’Istat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54B89B-F96C-4A34-BA9E-083269BE1EC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it-IT">
                <a:latin typeface="Arial"/>
                <a:cs typeface="Arial"/>
              </a:rPr>
              <a:t>Giovedì dei CUG</a:t>
            </a:r>
            <a:endParaRPr lang="it-IT"/>
          </a:p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353B436-6816-4A46-BDBE-42E64EB27CB6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it-IT">
                <a:latin typeface="Arial Narrow"/>
                <a:cs typeface="Arial"/>
              </a:rPr>
              <a:t>Benessere e performance della PA: buone pratiche di ascolto e valorizzazione del personale.</a:t>
            </a:r>
            <a:endParaRPr lang="en-US">
              <a:latin typeface="Arial Narrow"/>
              <a:cs typeface="Arial"/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1D87B255-EFEE-4DEF-9FE3-EB4831764892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it-IT">
                <a:latin typeface="Arial Narrow"/>
                <a:cs typeface="Arial"/>
              </a:rPr>
              <a:t>Nunzia Balì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A669569-6F2A-489B-2285-EC31062A1DB2}"/>
              </a:ext>
            </a:extLst>
          </p:cNvPr>
          <p:cNvSpPr txBox="1"/>
          <p:nvPr/>
        </p:nvSpPr>
        <p:spPr>
          <a:xfrm>
            <a:off x="548891" y="3105835"/>
            <a:ext cx="11147667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3200" b="1" i="0" dirty="0">
                <a:solidFill>
                  <a:srgbClr val="FF0000"/>
                </a:solidFill>
                <a:effectLst/>
                <a:latin typeface="Arial Narrow"/>
                <a:cs typeface="Arial"/>
              </a:rPr>
              <a:t>L'Indagine sul Benessere Organizzativo Istat 2026</a:t>
            </a:r>
          </a:p>
          <a:p>
            <a:r>
              <a:rPr lang="it-IT" sz="3200" dirty="0">
                <a:solidFill>
                  <a:srgbClr val="FF0000"/>
                </a:solidFill>
                <a:latin typeface="Arial Narrow"/>
                <a:cs typeface="Arial"/>
              </a:rPr>
              <a:t>Metodologia, Risultati e Azioni</a:t>
            </a:r>
          </a:p>
        </p:txBody>
      </p:sp>
    </p:spTree>
    <p:extLst>
      <p:ext uri="{BB962C8B-B14F-4D97-AF65-F5344CB8AC3E}">
        <p14:creationId xmlns:p14="http://schemas.microsoft.com/office/powerpoint/2010/main" val="2730702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</p:spPr>
        <p:txBody>
          <a:bodyPr/>
          <a:lstStyle/>
          <a:p>
            <a:r>
              <a:rPr lang="it-IT" b="1" dirty="0"/>
              <a:t>Gli Strumenti di Garanzia: cosa </a:t>
            </a:r>
            <a:r>
              <a:rPr lang="it-IT" dirty="0"/>
              <a:t>s</a:t>
            </a:r>
            <a:r>
              <a:rPr lang="it-IT" b="1" dirty="0"/>
              <a:t>ono e a cosa </a:t>
            </a:r>
            <a:r>
              <a:rPr lang="it-IT" dirty="0"/>
              <a:t>s</a:t>
            </a:r>
            <a:r>
              <a:rPr lang="it-IT" b="1" dirty="0"/>
              <a:t>ervono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L'Indagine sul Benessere Organizzativo Istat 2026 Metodologia, Risultati e Azioni |Nunzia Balì</a:t>
            </a:r>
            <a:endParaRPr lang="en-US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22A3ABA-F0C1-4F16-9641-8C9D6AE121DE}"/>
              </a:ext>
            </a:extLst>
          </p:cNvPr>
          <p:cNvSpPr txBox="1"/>
          <p:nvPr/>
        </p:nvSpPr>
        <p:spPr>
          <a:xfrm>
            <a:off x="574294" y="1138540"/>
            <a:ext cx="10914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nostra "cassetta degli attrezzi" per la conformità e la trasparenza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E53103B6-AE3B-4A1F-BE9A-3B59ABCFF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262117"/>
              </p:ext>
            </p:extLst>
          </p:nvPr>
        </p:nvGraphicFramePr>
        <p:xfrm>
          <a:off x="703007" y="1596730"/>
          <a:ext cx="10019069" cy="4470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0699">
                  <a:extLst>
                    <a:ext uri="{9D8B030D-6E8A-4147-A177-3AD203B41FA5}">
                      <a16:colId xmlns:a16="http://schemas.microsoft.com/office/drawing/2014/main" val="1539690840"/>
                    </a:ext>
                  </a:extLst>
                </a:gridCol>
                <a:gridCol w="4400594">
                  <a:extLst>
                    <a:ext uri="{9D8B030D-6E8A-4147-A177-3AD203B41FA5}">
                      <a16:colId xmlns:a16="http://schemas.microsoft.com/office/drawing/2014/main" val="3260473954"/>
                    </a:ext>
                  </a:extLst>
                </a:gridCol>
                <a:gridCol w="4007776">
                  <a:extLst>
                    <a:ext uri="{9D8B030D-6E8A-4147-A177-3AD203B41FA5}">
                      <a16:colId xmlns:a16="http://schemas.microsoft.com/office/drawing/2014/main" val="4051117460"/>
                    </a:ext>
                  </a:extLst>
                </a:gridCol>
              </a:tblGrid>
              <a:tr h="294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Strumento</a:t>
                      </a:r>
                    </a:p>
                  </a:txBody>
                  <a:tcPr marL="51763" marR="51763" marT="51763" marB="517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Cos'è in parole semplici?</a:t>
                      </a:r>
                    </a:p>
                  </a:txBody>
                  <a:tcPr marL="51763" marR="51763" marT="51763" marB="517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Qual è il suo scopo?</a:t>
                      </a:r>
                    </a:p>
                  </a:txBody>
                  <a:tcPr marL="51763" marR="51763" marT="51763" marB="51763"/>
                </a:tc>
                <a:extLst>
                  <a:ext uri="{0D108BD9-81ED-4DB2-BD59-A6C34878D82A}">
                    <a16:rowId xmlns:a16="http://schemas.microsoft.com/office/drawing/2014/main" val="1248720353"/>
                  </a:ext>
                </a:extLst>
              </a:tr>
              <a:tr h="892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Analisi dei Rischi</a:t>
                      </a:r>
                    </a:p>
                  </a:txBody>
                  <a:tcPr marL="51763" marR="51763" marT="51763" marB="517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È una mappatura preventiva di tutto ciò che potrebbe andare storto (es. perdita di dati, accessi non autorizzati, identificazione di un dipendente).</a:t>
                      </a:r>
                    </a:p>
                  </a:txBody>
                  <a:tcPr marL="51763" marR="51763" marT="51763" marB="517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Identificare e pesare i pericoli prima che si verifichino, per poterli neutralizzare. È il punto di partenza di tutto.</a:t>
                      </a:r>
                    </a:p>
                  </a:txBody>
                  <a:tcPr marL="51763" marR="51763" marT="51763" marB="51763"/>
                </a:tc>
                <a:extLst>
                  <a:ext uri="{0D108BD9-81ED-4DB2-BD59-A6C34878D82A}">
                    <a16:rowId xmlns:a16="http://schemas.microsoft.com/office/drawing/2014/main" val="2315077705"/>
                  </a:ext>
                </a:extLst>
              </a:tr>
              <a:tr h="1091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Registro dei Trattamenti</a:t>
                      </a:r>
                    </a:p>
                  </a:txBody>
                  <a:tcPr marL="51763" marR="51763" marT="51763" marB="517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È la "carta d'identità" del trattamento dati. Un documento interno che descrive chi fa cosa, perché, per quanto tempo e con quali misure di sicurezza.</a:t>
                      </a:r>
                    </a:p>
                  </a:txBody>
                  <a:tcPr marL="51763" marR="51763" marT="51763" marB="517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Tracciare e documentare ogni attività che coinvolge dati personali, garantendo trasparenza e responsabilità. È un obbligo del GDPR.</a:t>
                      </a:r>
                    </a:p>
                  </a:txBody>
                  <a:tcPr marL="51763" marR="51763" marT="51763" marB="51763"/>
                </a:tc>
                <a:extLst>
                  <a:ext uri="{0D108BD9-81ED-4DB2-BD59-A6C34878D82A}">
                    <a16:rowId xmlns:a16="http://schemas.microsoft.com/office/drawing/2014/main" val="379686853"/>
                  </a:ext>
                </a:extLst>
              </a:tr>
              <a:tr h="1290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Valutazione di Impatto (VIP)</a:t>
                      </a:r>
                    </a:p>
                  </a:txBody>
                  <a:tcPr marL="51763" marR="51763" marT="51763" marB="517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 l'analisi dei rischi rivela un rischio elevato, la VIP diventa un'analisi approfondita e obbligatoria che descrive il rischio e definisce le contromisure specifiche per ridurlo a un livello accettabile.</a:t>
                      </a:r>
                    </a:p>
                  </a:txBody>
                  <a:tcPr marL="51763" marR="51763" marT="51763" marB="517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Affrontare e mitigare i rischi più alti, dimostrando di aver preso tutte le misure necessarie per proteggere i dati. Per l'indagine, il rischio era l'identificabilità.</a:t>
                      </a:r>
                    </a:p>
                  </a:txBody>
                  <a:tcPr marL="51763" marR="51763" marT="51763" marB="51763"/>
                </a:tc>
                <a:extLst>
                  <a:ext uri="{0D108BD9-81ED-4DB2-BD59-A6C34878D82A}">
                    <a16:rowId xmlns:a16="http://schemas.microsoft.com/office/drawing/2014/main" val="3792668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22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2845582-BEF1-4B5A-BCB4-CA5266729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895" y="1300739"/>
            <a:ext cx="11269307" cy="4170913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it-IT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Separazione totale delle basi 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it-IT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ati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it-IT" sz="1800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Garanzia Tecnica: La lista degli invitati (anagrafica) e il database delle risposte sono fisicamente e logicamente separati. È tecnicamente impossibile collegare un nome a un questionario compilato.</a:t>
            </a:r>
          </a:p>
          <a:p>
            <a:pPr algn="l">
              <a:buFont typeface="+mj-lt"/>
              <a:buAutoNum type="arabicPeriod"/>
            </a:pPr>
            <a:r>
              <a:rPr lang="it-IT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Minimizzazione dei dati e </a:t>
            </a:r>
            <a:r>
              <a:rPr lang="it-IT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seudonimizzazione</a:t>
            </a:r>
            <a:endParaRPr lang="it-IT" b="1" i="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it-IT" sz="1800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Vengono raccolte solo le variabili socio-demografiche strettamente necessarie all'analisi, come previsto dal principio di minimizzazione.</a:t>
            </a:r>
          </a:p>
          <a:p>
            <a:pPr algn="l">
              <a:buFont typeface="+mj-lt"/>
              <a:buAutoNum type="arabicPeriod"/>
            </a:pPr>
            <a:r>
              <a:rPr lang="it-IT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Misure contro l’identificazione 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ndiretta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it-IT" sz="1800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Esclusione dei dirigenti di vertice: scelta metodologica per proteggere un gruppo numericamente esiguo e facilmente identificabile.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it-IT" sz="1800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Soglie minime di aggregazione: nell'analisi dei dati, nessun incrocio di variabili viene mostrato se il gruppo risultante è troppo piccolo. I dati vengono aggregati a un livello superiore, rendendo impossibile "isolare" e riconoscere piccoli gruppi di persone.</a:t>
            </a:r>
          </a:p>
          <a:p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92167E6-FDEF-4919-BAAD-DCFCEFA3E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>
                <a:solidFill>
                  <a:srgbClr val="1F1F1F"/>
                </a:solidFill>
                <a:effectLst/>
                <a:latin typeface="Google Sans Text"/>
              </a:rPr>
              <a:t>Le Misure Pratiche: come proteggiamo chi partecipa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DA1439-D258-4766-A594-33AF81EC8B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C1B8B7-A554-4F26-A8EA-147583928D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L'Indagine sul Benessere Organizzativo Istat 2026 Metodologia, Risultati e Azioni |Nunzia Balì</a:t>
            </a:r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D52E90-1BEE-4862-B25C-8B29F4B9AF1C}"/>
              </a:ext>
            </a:extLst>
          </p:cNvPr>
          <p:cNvSpPr txBox="1"/>
          <p:nvPr/>
        </p:nvSpPr>
        <p:spPr>
          <a:xfrm>
            <a:off x="2637503" y="5601405"/>
            <a:ext cx="78043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Manuale sui principali adempimenti in materia di trattamento di dati personali: il caso dell’Istat</a:t>
            </a:r>
            <a:endParaRPr lang="it-IT" b="1" dirty="0">
              <a:solidFill>
                <a:srgbClr val="0070C0"/>
              </a:solidFill>
            </a:endParaRPr>
          </a:p>
          <a:p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83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4DFC6E4C-9233-4EB7-857D-81127941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</p:spPr>
        <p:txBody>
          <a:bodyPr/>
          <a:lstStyle/>
          <a:p>
            <a:r>
              <a:rPr lang="it-IT" dirty="0"/>
              <a:t>Campagna multicanale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CA723B8-7EC1-45F4-8879-8D094E9ECF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630C41-8DCB-4E88-82A9-29D18B2D9F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L'Indagine sul Benessere Organizzativo Istat 2026 Metodologia, Risultati e Azioni |Nunzia Balì</a:t>
            </a:r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0E4DB1D-8096-43B7-A3DD-94BA3E4F3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12" y="1701752"/>
            <a:ext cx="3015638" cy="291762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8A4797B-40B2-494E-865B-E741BAFBE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308" y="1651417"/>
            <a:ext cx="6165638" cy="305101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6F8DC88-DB12-432E-838B-2FD1DAE3A7A6}"/>
              </a:ext>
            </a:extLst>
          </p:cNvPr>
          <p:cNvSpPr txBox="1"/>
          <p:nvPr/>
        </p:nvSpPr>
        <p:spPr>
          <a:xfrm>
            <a:off x="1243626" y="4879371"/>
            <a:ext cx="1052088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Intranet - N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ews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avvio indagine e successivo promemoria per la compilazione a partire dalla 3a settimana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BD01DA9-F6BD-4A0A-B90C-C32EC9BFC25B}"/>
              </a:ext>
            </a:extLst>
          </p:cNvPr>
          <p:cNvSpPr txBox="1"/>
          <p:nvPr/>
        </p:nvSpPr>
        <p:spPr>
          <a:xfrm>
            <a:off x="1311086" y="5385217"/>
            <a:ext cx="1039831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 -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Invito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compilare ad avvio indagine e successivi promemoria settimanali a partire dalla 3a settimana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81B19A-56D6-400D-900F-EEED23B4B3AA}"/>
              </a:ext>
            </a:extLst>
          </p:cNvPr>
          <p:cNvSpPr txBox="1"/>
          <p:nvPr/>
        </p:nvSpPr>
        <p:spPr>
          <a:xfrm>
            <a:off x="1245667" y="5925099"/>
            <a:ext cx="112931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Sedi - I</a:t>
            </a:r>
            <a:r>
              <a:rPr lang="it-IT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nfografiche</a:t>
            </a:r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pubblicate su monitor ingresso sedi da avvio indagine sino al termine della 2a settimana</a:t>
            </a:r>
          </a:p>
        </p:txBody>
      </p:sp>
      <p:pic>
        <p:nvPicPr>
          <p:cNvPr id="11" name="Elemento grafico 10" descr="Architettura moderna con riempimento a tinta unita">
            <a:extLst>
              <a:ext uri="{FF2B5EF4-FFF2-40B4-BE49-F238E27FC236}">
                <a16:creationId xmlns:a16="http://schemas.microsoft.com/office/drawing/2014/main" id="{55F9AC7F-A4F6-41A1-AA8B-286BB2A60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4455" y="5791451"/>
            <a:ext cx="685298" cy="685298"/>
          </a:xfrm>
          <a:prstGeom prst="rect">
            <a:avLst/>
          </a:prstGeom>
        </p:spPr>
      </p:pic>
      <p:pic>
        <p:nvPicPr>
          <p:cNvPr id="12" name="Elemento grafico 11" descr="Posta elettronica con riempimento a tinta unita">
            <a:extLst>
              <a:ext uri="{FF2B5EF4-FFF2-40B4-BE49-F238E27FC236}">
                <a16:creationId xmlns:a16="http://schemas.microsoft.com/office/drawing/2014/main" id="{DC03FD4F-CC75-41EF-B37C-1458925376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3959" y="5217213"/>
            <a:ext cx="603198" cy="603198"/>
          </a:xfrm>
          <a:prstGeom prst="rect">
            <a:avLst/>
          </a:prstGeom>
        </p:spPr>
      </p:pic>
      <p:pic>
        <p:nvPicPr>
          <p:cNvPr id="13" name="Elemento grafico 12" descr="Internet con riempimento a tinta unita">
            <a:extLst>
              <a:ext uri="{FF2B5EF4-FFF2-40B4-BE49-F238E27FC236}">
                <a16:creationId xmlns:a16="http://schemas.microsoft.com/office/drawing/2014/main" id="{B9813CDC-0AF6-4B39-A2C0-3E208A3E23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1854" y="4606767"/>
            <a:ext cx="762267" cy="762267"/>
          </a:xfrm>
          <a:prstGeom prst="rect">
            <a:avLst/>
          </a:prstGeom>
        </p:spPr>
      </p:pic>
      <p:sp>
        <p:nvSpPr>
          <p:cNvPr id="14" name="Text 1">
            <a:extLst>
              <a:ext uri="{FF2B5EF4-FFF2-40B4-BE49-F238E27FC236}">
                <a16:creationId xmlns:a16="http://schemas.microsoft.com/office/drawing/2014/main" id="{FF2BEA0A-F9B7-4970-A4FC-6F821935D0E0}"/>
              </a:ext>
            </a:extLst>
          </p:cNvPr>
          <p:cNvSpPr/>
          <p:nvPr/>
        </p:nvSpPr>
        <p:spPr>
          <a:xfrm>
            <a:off x="468895" y="1043002"/>
            <a:ext cx="11384749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 strategia integrata su tre canali per garantire la massima adesione, con 6 solleciti distribuiti nel corso della rilevazione</a:t>
            </a:r>
            <a:r>
              <a:rPr lang="en-US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23F3E-C7BF-FEEF-E749-E00699B67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5641BBE-DB32-A1C2-50ED-D5B72BE56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434802"/>
            <a:ext cx="11269308" cy="453394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altLang="it-IT" dirty="0"/>
              <a:t>Tassi di risposta: confronto tra le indagini 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2A7A571-C9CC-715C-9ADF-B1C4BB0393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5EFA53A-398B-3A2B-217E-2AE193EBC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/>
              <a:t>L'Indagine sul Benessere Organizzativo Istat 2026 Metodologia, Risultati e Azioni |Nunzia Balì</a:t>
            </a:r>
            <a:endParaRPr lang="en-US" dirty="0"/>
          </a:p>
        </p:txBody>
      </p:sp>
      <p:graphicFrame>
        <p:nvGraphicFramePr>
          <p:cNvPr id="23" name="Diagramma 22">
            <a:extLst>
              <a:ext uri="{FF2B5EF4-FFF2-40B4-BE49-F238E27FC236}">
                <a16:creationId xmlns:a16="http://schemas.microsoft.com/office/drawing/2014/main" id="{49F14DF7-8AE4-418A-AC96-F8893E908A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5260770"/>
              </p:ext>
            </p:extLst>
          </p:nvPr>
        </p:nvGraphicFramePr>
        <p:xfrm>
          <a:off x="574294" y="768796"/>
          <a:ext cx="10831079" cy="5320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3255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0AB7F57-5953-1EC0-C2CF-F600384E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Qualche dato sulla partecipazione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273E99-3DC4-0F39-39BA-2C7A643A0B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L'Indagine sul Benessere Organizzativo Istat 2026 Metodologia, Risultati e Azioni |Nunzia Balì</a:t>
            </a: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AACFEF3-9AE4-B5FF-1847-E27348F1B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3579FE8-DBF1-4693-D14A-D4FF172FCCBA}"/>
              </a:ext>
            </a:extLst>
          </p:cNvPr>
          <p:cNvSpPr txBox="1"/>
          <p:nvPr/>
        </p:nvSpPr>
        <p:spPr>
          <a:xfrm>
            <a:off x="6954983" y="4026197"/>
            <a:ext cx="568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32591C31-FC5A-4E2D-8E3C-1E1BE1A863D7}"/>
              </a:ext>
            </a:extLst>
          </p:cNvPr>
          <p:cNvSpPr/>
          <p:nvPr/>
        </p:nvSpPr>
        <p:spPr>
          <a:xfrm>
            <a:off x="465963" y="1097280"/>
            <a:ext cx="11155680" cy="607050"/>
          </a:xfrm>
          <a:prstGeom prst="roundRect">
            <a:avLst/>
          </a:prstGeom>
          <a:solidFill>
            <a:srgbClr val="19376D"/>
          </a:solidFill>
          <a:ln>
            <a:solidFill>
              <a:srgbClr val="19376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Partecipazione</a:t>
            </a:r>
            <a:r>
              <a:rPr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complessivamente</a:t>
            </a:r>
            <a:r>
              <a:rPr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positiva</a:t>
            </a:r>
            <a:r>
              <a:rPr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(64,1%), </a:t>
            </a:r>
            <a:r>
              <a:rPr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segnale</a:t>
            </a:r>
            <a:r>
              <a:rPr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un </a:t>
            </a:r>
            <a:r>
              <a:rPr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buon</a:t>
            </a:r>
            <a:r>
              <a:rPr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coinvolgimento</a:t>
            </a:r>
            <a:r>
              <a:rPr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personale</a:t>
            </a:r>
            <a:endParaRPr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7FEBEC60-4AF8-4E8E-86E3-BAB2A9B35903}"/>
              </a:ext>
            </a:extLst>
          </p:cNvPr>
          <p:cNvSpPr txBox="1"/>
          <p:nvPr/>
        </p:nvSpPr>
        <p:spPr>
          <a:xfrm>
            <a:off x="1078698" y="2120396"/>
            <a:ext cx="5474503" cy="3646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Coinvolgimento femminile più alto: Le donne mostrano maggiore sensibilità e partecipazione ai temi del benessere organizzativo.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Anzianità di servizio: I dipendenti con oltre 20 anni di esperienza partecipano maggiormente, indicando un forte senso di appartenenza.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Personale più giovane: La partecipazione più bassa (48%) suggerisce la necessità di strategie di engagement dedicate.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Territorio vs sedi romane: Il personale del territorio appare più coinvolto rispetto alle sedi centrali.</a:t>
            </a:r>
          </a:p>
        </p:txBody>
      </p:sp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0552968B-1C8B-41EF-8C01-5A178FADC03E}"/>
              </a:ext>
            </a:extLst>
          </p:cNvPr>
          <p:cNvSpPr/>
          <p:nvPr/>
        </p:nvSpPr>
        <p:spPr>
          <a:xfrm>
            <a:off x="7363482" y="2100398"/>
            <a:ext cx="3474720" cy="822960"/>
          </a:xfrm>
          <a:prstGeom prst="round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b="1">
                <a:solidFill>
                  <a:srgbClr val="FFFFFF"/>
                </a:solidFill>
              </a:rPr>
              <a:t>64,1% – Tasso di risposta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4DDBC2E5-E442-497D-A44F-B532CD0A63D0}"/>
              </a:ext>
            </a:extLst>
          </p:cNvPr>
          <p:cNvSpPr/>
          <p:nvPr/>
        </p:nvSpPr>
        <p:spPr>
          <a:xfrm>
            <a:off x="7363482" y="3197678"/>
            <a:ext cx="3474720" cy="822960"/>
          </a:xfrm>
          <a:prstGeom prst="round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b="1">
                <a:solidFill>
                  <a:srgbClr val="FFFFFF"/>
                </a:solidFill>
              </a:rPr>
              <a:t>68,3% – Partecipazione donne</a:t>
            </a:r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63D176D5-E165-41CF-96FE-D4D56891FF7D}"/>
              </a:ext>
            </a:extLst>
          </p:cNvPr>
          <p:cNvSpPr/>
          <p:nvPr/>
        </p:nvSpPr>
        <p:spPr>
          <a:xfrm>
            <a:off x="7363482" y="4294958"/>
            <a:ext cx="3474720" cy="822960"/>
          </a:xfrm>
          <a:prstGeom prst="round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b="1">
                <a:solidFill>
                  <a:srgbClr val="FFFFFF"/>
                </a:solidFill>
              </a:rPr>
              <a:t>69,7% – Partecipazione territorio</a:t>
            </a: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A9CADB5B-CEEA-4BF0-86C7-EADED6455B2E}"/>
              </a:ext>
            </a:extLst>
          </p:cNvPr>
          <p:cNvSpPr txBox="1"/>
          <p:nvPr/>
        </p:nvSpPr>
        <p:spPr>
          <a:xfrm>
            <a:off x="167569" y="5398342"/>
            <a:ext cx="18473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600" b="1" dirty="0">
              <a:solidFill>
                <a:srgbClr val="C0504D"/>
              </a:solidFill>
            </a:endParaRPr>
          </a:p>
        </p:txBody>
      </p: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88145D91-22F2-4A37-9F95-8D400562A16B}"/>
              </a:ext>
            </a:extLst>
          </p:cNvPr>
          <p:cNvSpPr/>
          <p:nvPr/>
        </p:nvSpPr>
        <p:spPr>
          <a:xfrm>
            <a:off x="7363482" y="2134264"/>
            <a:ext cx="3474720" cy="822960"/>
          </a:xfrm>
          <a:prstGeom prst="round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b="1">
                <a:solidFill>
                  <a:srgbClr val="FFFFFF"/>
                </a:solidFill>
              </a:rPr>
              <a:t>64,1% – Tasso di risposta</a:t>
            </a: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A1A7DB70-0F73-4E02-9E0D-76A0DC0B7E19}"/>
              </a:ext>
            </a:extLst>
          </p:cNvPr>
          <p:cNvSpPr/>
          <p:nvPr/>
        </p:nvSpPr>
        <p:spPr>
          <a:xfrm>
            <a:off x="7363482" y="3231544"/>
            <a:ext cx="3474720" cy="822960"/>
          </a:xfrm>
          <a:prstGeom prst="round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b="1">
                <a:solidFill>
                  <a:srgbClr val="FFFFFF"/>
                </a:solidFill>
              </a:rPr>
              <a:t>68,3% – Partecipazione donne</a:t>
            </a:r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7797F755-AE50-4ACF-8CEB-E3AF30561881}"/>
              </a:ext>
            </a:extLst>
          </p:cNvPr>
          <p:cNvSpPr/>
          <p:nvPr/>
        </p:nvSpPr>
        <p:spPr>
          <a:xfrm>
            <a:off x="7363482" y="4328824"/>
            <a:ext cx="3474720" cy="822960"/>
          </a:xfrm>
          <a:prstGeom prst="round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b="1">
                <a:solidFill>
                  <a:srgbClr val="FFFFFF"/>
                </a:solidFill>
              </a:rPr>
              <a:t>69,7% – Partecipazione territorio</a:t>
            </a:r>
          </a:p>
        </p:txBody>
      </p:sp>
    </p:spTree>
    <p:extLst>
      <p:ext uri="{BB962C8B-B14F-4D97-AF65-F5344CB8AC3E}">
        <p14:creationId xmlns:p14="http://schemas.microsoft.com/office/powerpoint/2010/main" val="1817941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3D6EA27-07FB-4F6D-9FED-712894A57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</p:spPr>
        <p:txBody>
          <a:bodyPr/>
          <a:lstStyle/>
          <a:p>
            <a:r>
              <a:rPr lang="en-US" sz="2800" dirty="0" err="1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Dalle</a:t>
            </a:r>
            <a:r>
              <a:rPr lang="en-US" sz="28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 </a:t>
            </a:r>
            <a:r>
              <a:rPr lang="en-US" dirty="0" err="1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</a:t>
            </a:r>
            <a:r>
              <a:rPr lang="en-US" sz="2800" dirty="0" err="1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riticità</a:t>
            </a:r>
            <a:r>
              <a:rPr lang="en-US" sz="28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 del 2021 alle </a:t>
            </a:r>
            <a:r>
              <a:rPr lang="en-US" sz="2800" dirty="0" err="1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Azioni</a:t>
            </a:r>
            <a:r>
              <a:rPr lang="en-US" sz="28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 Concrete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21FA037-A146-4711-B89D-352E35B04F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L'Indagine sul Benessere Organizzativo Istat 2026 Metodologia, Risultati e Azioni |Nunzia Balì</a:t>
            </a: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DBC79E8-7721-4EA0-ADD3-9DADDF9BAC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1" name="Text 1">
            <a:extLst>
              <a:ext uri="{FF2B5EF4-FFF2-40B4-BE49-F238E27FC236}">
                <a16:creationId xmlns:a16="http://schemas.microsoft.com/office/drawing/2014/main" id="{585BE4CD-32BC-4C16-A55B-DF6BB4CE59D6}"/>
              </a:ext>
            </a:extLst>
          </p:cNvPr>
          <p:cNvSpPr/>
          <p:nvPr/>
        </p:nvSpPr>
        <p:spPr>
          <a:xfrm>
            <a:off x="468894" y="1153843"/>
            <a:ext cx="11269307" cy="6262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15000"/>
              </a:lnSpc>
              <a:buNone/>
            </a:pPr>
            <a:r>
              <a:rPr lang="en-US" dirty="0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Dall'ascolto dei dati alla creazione di valore pubblico: un percorso integrato per un'organizzazione più sana, equa ed efficace.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Shape 2">
            <a:extLst>
              <a:ext uri="{FF2B5EF4-FFF2-40B4-BE49-F238E27FC236}">
                <a16:creationId xmlns:a16="http://schemas.microsoft.com/office/drawing/2014/main" id="{73F0895C-EDAF-4D7E-8735-D51F5C009ABB}"/>
              </a:ext>
            </a:extLst>
          </p:cNvPr>
          <p:cNvSpPr/>
          <p:nvPr/>
        </p:nvSpPr>
        <p:spPr>
          <a:xfrm>
            <a:off x="774518" y="1895899"/>
            <a:ext cx="4962376" cy="567333"/>
          </a:xfrm>
          <a:prstGeom prst="roundRect">
            <a:avLst>
              <a:gd name="adj" fmla="val 2843"/>
            </a:avLst>
          </a:prstGeom>
          <a:solidFill>
            <a:srgbClr val="F3E8E8"/>
          </a:solidFill>
          <a:ln/>
        </p:spPr>
      </p:sp>
      <p:sp>
        <p:nvSpPr>
          <p:cNvPr id="59" name="Text 3">
            <a:extLst>
              <a:ext uri="{FF2B5EF4-FFF2-40B4-BE49-F238E27FC236}">
                <a16:creationId xmlns:a16="http://schemas.microsoft.com/office/drawing/2014/main" id="{178AFD9F-7196-4F52-8A3B-2CCF1041F261}"/>
              </a:ext>
            </a:extLst>
          </p:cNvPr>
          <p:cNvSpPr/>
          <p:nvPr/>
        </p:nvSpPr>
        <p:spPr>
          <a:xfrm>
            <a:off x="882046" y="2003427"/>
            <a:ext cx="1722239" cy="15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2000" dirty="0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Indagine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4">
            <a:extLst>
              <a:ext uri="{FF2B5EF4-FFF2-40B4-BE49-F238E27FC236}">
                <a16:creationId xmlns:a16="http://schemas.microsoft.com/office/drawing/2014/main" id="{7A595132-1B6D-409C-8E9E-91781B0A23F4}"/>
              </a:ext>
            </a:extLst>
          </p:cNvPr>
          <p:cNvSpPr/>
          <p:nvPr/>
        </p:nvSpPr>
        <p:spPr>
          <a:xfrm>
            <a:off x="882046" y="2207917"/>
            <a:ext cx="5204520" cy="1477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2000" dirty="0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Dati percettivi su lavoro, relazioni e benessere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Shape 5">
            <a:extLst>
              <a:ext uri="{FF2B5EF4-FFF2-40B4-BE49-F238E27FC236}">
                <a16:creationId xmlns:a16="http://schemas.microsoft.com/office/drawing/2014/main" id="{E3982617-AE6C-4A65-BAD1-B2216D5810F2}"/>
              </a:ext>
            </a:extLst>
          </p:cNvPr>
          <p:cNvSpPr/>
          <p:nvPr/>
        </p:nvSpPr>
        <p:spPr>
          <a:xfrm>
            <a:off x="774518" y="2540474"/>
            <a:ext cx="4962376" cy="567333"/>
          </a:xfrm>
          <a:prstGeom prst="roundRect">
            <a:avLst>
              <a:gd name="adj" fmla="val 2843"/>
            </a:avLst>
          </a:prstGeom>
          <a:solidFill>
            <a:srgbClr val="F3E8E8"/>
          </a:solidFill>
          <a:ln/>
        </p:spPr>
      </p:sp>
      <p:sp>
        <p:nvSpPr>
          <p:cNvPr id="62" name="Text 6">
            <a:extLst>
              <a:ext uri="{FF2B5EF4-FFF2-40B4-BE49-F238E27FC236}">
                <a16:creationId xmlns:a16="http://schemas.microsoft.com/office/drawing/2014/main" id="{1DC440CD-1479-4FB0-95EC-881B4F8C668C}"/>
              </a:ext>
            </a:extLst>
          </p:cNvPr>
          <p:cNvSpPr/>
          <p:nvPr/>
        </p:nvSpPr>
        <p:spPr>
          <a:xfrm>
            <a:off x="882046" y="2648002"/>
            <a:ext cx="1722239" cy="15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2000" dirty="0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Analisi di Contesto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 7">
            <a:extLst>
              <a:ext uri="{FF2B5EF4-FFF2-40B4-BE49-F238E27FC236}">
                <a16:creationId xmlns:a16="http://schemas.microsoft.com/office/drawing/2014/main" id="{DE99EDA4-268C-4F8D-8F71-3807BCEAA6A8}"/>
              </a:ext>
            </a:extLst>
          </p:cNvPr>
          <p:cNvSpPr/>
          <p:nvPr/>
        </p:nvSpPr>
        <p:spPr>
          <a:xfrm>
            <a:off x="882046" y="2852492"/>
            <a:ext cx="5204520" cy="1477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2000" dirty="0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Integrazione con dati organizzativi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Shape 8">
            <a:extLst>
              <a:ext uri="{FF2B5EF4-FFF2-40B4-BE49-F238E27FC236}">
                <a16:creationId xmlns:a16="http://schemas.microsoft.com/office/drawing/2014/main" id="{163CA18A-A14E-4827-9B8A-0075F155CDD1}"/>
              </a:ext>
            </a:extLst>
          </p:cNvPr>
          <p:cNvSpPr/>
          <p:nvPr/>
        </p:nvSpPr>
        <p:spPr>
          <a:xfrm>
            <a:off x="774518" y="3185048"/>
            <a:ext cx="4962376" cy="567333"/>
          </a:xfrm>
          <a:prstGeom prst="roundRect">
            <a:avLst>
              <a:gd name="adj" fmla="val 2843"/>
            </a:avLst>
          </a:prstGeom>
          <a:solidFill>
            <a:srgbClr val="F3E8E8"/>
          </a:solidFill>
          <a:ln/>
        </p:spPr>
      </p:sp>
      <p:sp>
        <p:nvSpPr>
          <p:cNvPr id="65" name="Text 9">
            <a:extLst>
              <a:ext uri="{FF2B5EF4-FFF2-40B4-BE49-F238E27FC236}">
                <a16:creationId xmlns:a16="http://schemas.microsoft.com/office/drawing/2014/main" id="{E2AF2B20-6E82-43FA-A95B-F17DA1C5C785}"/>
              </a:ext>
            </a:extLst>
          </p:cNvPr>
          <p:cNvSpPr/>
          <p:nvPr/>
        </p:nvSpPr>
        <p:spPr>
          <a:xfrm>
            <a:off x="882046" y="3292577"/>
            <a:ext cx="1722239" cy="15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2000" dirty="0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Azioni Positive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 10">
            <a:extLst>
              <a:ext uri="{FF2B5EF4-FFF2-40B4-BE49-F238E27FC236}">
                <a16:creationId xmlns:a16="http://schemas.microsoft.com/office/drawing/2014/main" id="{70306489-A41C-4DDC-A753-70F7FDAEB648}"/>
              </a:ext>
            </a:extLst>
          </p:cNvPr>
          <p:cNvSpPr/>
          <p:nvPr/>
        </p:nvSpPr>
        <p:spPr>
          <a:xfrm>
            <a:off x="882046" y="3497067"/>
            <a:ext cx="5204520" cy="1477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2000" dirty="0" err="1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Interventi</a:t>
            </a:r>
            <a:r>
              <a:rPr lang="en-US" sz="2000" dirty="0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mirati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Shape 11">
            <a:extLst>
              <a:ext uri="{FF2B5EF4-FFF2-40B4-BE49-F238E27FC236}">
                <a16:creationId xmlns:a16="http://schemas.microsoft.com/office/drawing/2014/main" id="{25CA1E38-8272-4E04-8EBC-77BA0D7F5534}"/>
              </a:ext>
            </a:extLst>
          </p:cNvPr>
          <p:cNvSpPr/>
          <p:nvPr/>
        </p:nvSpPr>
        <p:spPr>
          <a:xfrm>
            <a:off x="774518" y="3829623"/>
            <a:ext cx="4962376" cy="567333"/>
          </a:xfrm>
          <a:prstGeom prst="roundRect">
            <a:avLst>
              <a:gd name="adj" fmla="val 2843"/>
            </a:avLst>
          </a:prstGeom>
          <a:solidFill>
            <a:srgbClr val="F3E8E8"/>
          </a:solidFill>
          <a:ln/>
        </p:spPr>
      </p:sp>
      <p:sp>
        <p:nvSpPr>
          <p:cNvPr id="68" name="Text 12">
            <a:extLst>
              <a:ext uri="{FF2B5EF4-FFF2-40B4-BE49-F238E27FC236}">
                <a16:creationId xmlns:a16="http://schemas.microsoft.com/office/drawing/2014/main" id="{9F43B25F-97BB-4BD3-801B-A29EA5CBCAFE}"/>
              </a:ext>
            </a:extLst>
          </p:cNvPr>
          <p:cNvSpPr/>
          <p:nvPr/>
        </p:nvSpPr>
        <p:spPr>
          <a:xfrm>
            <a:off x="882046" y="3937151"/>
            <a:ext cx="1722239" cy="15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2000" dirty="0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Valore Pubblico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 13">
            <a:extLst>
              <a:ext uri="{FF2B5EF4-FFF2-40B4-BE49-F238E27FC236}">
                <a16:creationId xmlns:a16="http://schemas.microsoft.com/office/drawing/2014/main" id="{29FFB495-7FB0-45BB-A7C6-F72894611147}"/>
              </a:ext>
            </a:extLst>
          </p:cNvPr>
          <p:cNvSpPr/>
          <p:nvPr/>
        </p:nvSpPr>
        <p:spPr>
          <a:xfrm>
            <a:off x="882046" y="4141641"/>
            <a:ext cx="5204520" cy="1477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2000" dirty="0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Benessere interno che genera impatto esterno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14">
            <a:extLst>
              <a:ext uri="{FF2B5EF4-FFF2-40B4-BE49-F238E27FC236}">
                <a16:creationId xmlns:a16="http://schemas.microsoft.com/office/drawing/2014/main" id="{04EEAD66-945A-46EA-859B-B3545D1EEC07}"/>
              </a:ext>
            </a:extLst>
          </p:cNvPr>
          <p:cNvSpPr/>
          <p:nvPr/>
        </p:nvSpPr>
        <p:spPr>
          <a:xfrm>
            <a:off x="774517" y="4952495"/>
            <a:ext cx="10684979" cy="8666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dirty="0" err="1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Approfondiremo</a:t>
            </a:r>
            <a:r>
              <a:rPr lang="en-US" dirty="0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dati con focus group qualitativi, definiremo il nuovo Piano di Azioni Positive e alimenteremo un ciclo di miglioramento continuo.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B61F39E-D6C4-474C-BB67-B4C0D3A0E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476" y="1629030"/>
            <a:ext cx="2072232" cy="311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54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07821B-5649-449D-A1C2-3F67CA468A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grazie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57493-CE83-4A58-B836-860B262B8C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Nunzia Balì| bali@istat.it</a:t>
            </a:r>
          </a:p>
        </p:txBody>
      </p:sp>
    </p:spTree>
    <p:extLst>
      <p:ext uri="{BB962C8B-B14F-4D97-AF65-F5344CB8AC3E}">
        <p14:creationId xmlns:p14="http://schemas.microsoft.com/office/powerpoint/2010/main" val="1975414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4AD171A-D6C0-40CA-B56A-13604AFE4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223DD80-9C7E-474F-A668-27B6983A56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198781"/>
            <a:ext cx="9093310" cy="455937"/>
          </a:xfrm>
        </p:spPr>
        <p:txBody>
          <a:bodyPr/>
          <a:lstStyle/>
          <a:p>
            <a:pPr>
              <a:defRPr/>
            </a:pPr>
            <a:r>
              <a:rPr lang="it-IT" dirty="0"/>
              <a:t>L'Indagine sul Benessere Organizzativo Istat 2026 Metodologia, Risultati e Azioni</a:t>
            </a:r>
          </a:p>
          <a:p>
            <a:pPr>
              <a:defRPr/>
            </a:pPr>
            <a:r>
              <a:rPr lang="en-US" dirty="0"/>
              <a:t>|Nunzia </a:t>
            </a:r>
            <a:r>
              <a:rPr lang="en-US" dirty="0" err="1"/>
              <a:t>Balì</a:t>
            </a:r>
            <a:endParaRPr lang="en-US" dirty="0"/>
          </a:p>
        </p:txBody>
      </p:sp>
      <p:sp>
        <p:nvSpPr>
          <p:cNvPr id="6" name="Titolo 9">
            <a:extLst>
              <a:ext uri="{FF2B5EF4-FFF2-40B4-BE49-F238E27FC236}">
                <a16:creationId xmlns:a16="http://schemas.microsoft.com/office/drawing/2014/main" id="{6B8BE541-D2A1-9C69-B094-658CDBD36BEB}"/>
              </a:ext>
            </a:extLst>
          </p:cNvPr>
          <p:cNvSpPr txBox="1">
            <a:spLocks/>
          </p:cNvSpPr>
          <p:nvPr/>
        </p:nvSpPr>
        <p:spPr bwMode="auto">
          <a:xfrm>
            <a:off x="281636" y="133139"/>
            <a:ext cx="10515600" cy="94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5959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it-IT" sz="3200" dirty="0"/>
              <a:t>Agenda dell’intervento</a:t>
            </a:r>
          </a:p>
        </p:txBody>
      </p:sp>
      <p:pic>
        <p:nvPicPr>
          <p:cNvPr id="40" name="Immagine 39">
            <a:extLst>
              <a:ext uri="{FF2B5EF4-FFF2-40B4-BE49-F238E27FC236}">
                <a16:creationId xmlns:a16="http://schemas.microsoft.com/office/drawing/2014/main" id="{1AB65831-70BE-42D5-AC7A-CCF686F49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38" y="1384183"/>
            <a:ext cx="10293897" cy="427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5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8100C02-D08C-CED9-950A-8E238D128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479372"/>
            <a:ext cx="11269308" cy="769441"/>
          </a:xfrm>
        </p:spPr>
        <p:txBody>
          <a:bodyPr/>
          <a:lstStyle/>
          <a:p>
            <a:r>
              <a:rPr lang="it-IT" dirty="0"/>
              <a:t>La road </a:t>
            </a:r>
            <a:r>
              <a:rPr lang="it-IT" dirty="0" err="1"/>
              <a:t>map</a:t>
            </a:r>
            <a:r>
              <a:rPr lang="it-IT" dirty="0"/>
              <a:t> dell’attività per l’edizione 2026</a:t>
            </a:r>
            <a:br>
              <a:rPr lang="it-IT" dirty="0"/>
            </a:b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DB1CC5F-EAD9-AC8B-A639-8B1D8D2E44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77CB10C5-6841-F1C7-4184-DB86638D71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59937"/>
              </p:ext>
            </p:extLst>
          </p:nvPr>
        </p:nvGraphicFramePr>
        <p:xfrm>
          <a:off x="1107447" y="979301"/>
          <a:ext cx="9101469" cy="5507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F0215F7-96B2-0A0E-7799-315E3E11D677}"/>
              </a:ext>
            </a:extLst>
          </p:cNvPr>
          <p:cNvSpPr txBox="1"/>
          <p:nvPr/>
        </p:nvSpPr>
        <p:spPr>
          <a:xfrm>
            <a:off x="1479309" y="4039709"/>
            <a:ext cx="93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dal 28 novembre 2024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EC04D90-304C-DBDF-44C2-8D39C2F653E1}"/>
              </a:ext>
            </a:extLst>
          </p:cNvPr>
          <p:cNvSpPr txBox="1"/>
          <p:nvPr/>
        </p:nvSpPr>
        <p:spPr>
          <a:xfrm>
            <a:off x="2483585" y="4039709"/>
            <a:ext cx="93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Al 16 gennaio 2025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3B902EF-236C-B39B-C725-58C063BCBB48}"/>
              </a:ext>
            </a:extLst>
          </p:cNvPr>
          <p:cNvSpPr txBox="1"/>
          <p:nvPr/>
        </p:nvSpPr>
        <p:spPr>
          <a:xfrm>
            <a:off x="4064519" y="4030256"/>
            <a:ext cx="93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Gennaio Febbraio 2025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0E60202-58CE-D777-E658-F53FD010D12F}"/>
              </a:ext>
            </a:extLst>
          </p:cNvPr>
          <p:cNvSpPr txBox="1"/>
          <p:nvPr/>
        </p:nvSpPr>
        <p:spPr>
          <a:xfrm>
            <a:off x="8055867" y="4039708"/>
            <a:ext cx="960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Febbraio – Aprile 2026</a:t>
            </a:r>
          </a:p>
        </p:txBody>
      </p:sp>
      <p:sp>
        <p:nvSpPr>
          <p:cNvPr id="15" name="Callout 9 14">
            <a:extLst>
              <a:ext uri="{FF2B5EF4-FFF2-40B4-BE49-F238E27FC236}">
                <a16:creationId xmlns:a16="http://schemas.microsoft.com/office/drawing/2014/main" id="{04A83EF5-973D-8AE3-2589-53A32229715C}"/>
              </a:ext>
            </a:extLst>
          </p:cNvPr>
          <p:cNvSpPr/>
          <p:nvPr/>
        </p:nvSpPr>
        <p:spPr>
          <a:xfrm>
            <a:off x="4457227" y="5366980"/>
            <a:ext cx="1619523" cy="1119524"/>
          </a:xfrm>
          <a:prstGeom prst="callout1">
            <a:avLst>
              <a:gd name="adj1" fmla="val 18750"/>
              <a:gd name="adj2" fmla="val -8333"/>
              <a:gd name="adj3" fmla="val -36770"/>
              <a:gd name="adj4" fmla="val -760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Lettura del questionario a tutti i membri del CUG x raccolta osservazioni.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Consultazione informale stakeholder* x raccolta osservazioni</a:t>
            </a:r>
          </a:p>
        </p:txBody>
      </p:sp>
      <p:sp>
        <p:nvSpPr>
          <p:cNvPr id="16" name="Callout 9 6">
            <a:extLst>
              <a:ext uri="{FF2B5EF4-FFF2-40B4-BE49-F238E27FC236}">
                <a16:creationId xmlns:a16="http://schemas.microsoft.com/office/drawing/2014/main" id="{B8ADEDC5-345B-A78A-ECDB-9434F111ABFE}"/>
              </a:ext>
            </a:extLst>
          </p:cNvPr>
          <p:cNvSpPr/>
          <p:nvPr/>
        </p:nvSpPr>
        <p:spPr>
          <a:xfrm>
            <a:off x="1447880" y="2716734"/>
            <a:ext cx="1731407" cy="627937"/>
          </a:xfrm>
          <a:prstGeom prst="callout1">
            <a:avLst>
              <a:gd name="adj1" fmla="val 18750"/>
              <a:gd name="adj2" fmla="val -8333"/>
              <a:gd name="adj3" fmla="val 145620"/>
              <a:gd name="adj4" fmla="val -887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Confronto con il vecchio questionario ed elaborazione del nuovo </a:t>
            </a:r>
          </a:p>
        </p:txBody>
      </p:sp>
      <p:sp>
        <p:nvSpPr>
          <p:cNvPr id="17" name="Callout 9 15">
            <a:extLst>
              <a:ext uri="{FF2B5EF4-FFF2-40B4-BE49-F238E27FC236}">
                <a16:creationId xmlns:a16="http://schemas.microsoft.com/office/drawing/2014/main" id="{E61233EF-1F2D-F525-6ADD-9B402EBD28C4}"/>
              </a:ext>
            </a:extLst>
          </p:cNvPr>
          <p:cNvSpPr/>
          <p:nvPr/>
        </p:nvSpPr>
        <p:spPr>
          <a:xfrm flipH="1">
            <a:off x="1080028" y="5388420"/>
            <a:ext cx="1218876" cy="920277"/>
          </a:xfrm>
          <a:prstGeom prst="callout1">
            <a:avLst>
              <a:gd name="adj1" fmla="val 44119"/>
              <a:gd name="adj2" fmla="val -6914"/>
              <a:gd name="adj3" fmla="val -38084"/>
              <a:gd name="adj4" fmla="val -58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7 riunioni gruppo tematico + 3 riunioni sottogruppi</a:t>
            </a:r>
          </a:p>
        </p:txBody>
      </p:sp>
      <p:sp>
        <p:nvSpPr>
          <p:cNvPr id="18" name="Callout 9 18">
            <a:extLst>
              <a:ext uri="{FF2B5EF4-FFF2-40B4-BE49-F238E27FC236}">
                <a16:creationId xmlns:a16="http://schemas.microsoft.com/office/drawing/2014/main" id="{CDBCCC39-987F-3982-E9F5-58C7657D9C47}"/>
              </a:ext>
            </a:extLst>
          </p:cNvPr>
          <p:cNvSpPr/>
          <p:nvPr/>
        </p:nvSpPr>
        <p:spPr>
          <a:xfrm flipH="1">
            <a:off x="5767611" y="2439732"/>
            <a:ext cx="1615552" cy="1020492"/>
          </a:xfrm>
          <a:prstGeom prst="callout1">
            <a:avLst>
              <a:gd name="adj1" fmla="val 53183"/>
              <a:gd name="adj2" fmla="val -10820"/>
              <a:gd name="adj3" fmla="val 128951"/>
              <a:gd name="adj4" fmla="val -1135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Consegna questionario ai colleghi di Raccolta dati per implementazione informatica su Lime survey</a:t>
            </a:r>
          </a:p>
        </p:txBody>
      </p:sp>
      <p:sp>
        <p:nvSpPr>
          <p:cNvPr id="19" name="Callout 9 19">
            <a:extLst>
              <a:ext uri="{FF2B5EF4-FFF2-40B4-BE49-F238E27FC236}">
                <a16:creationId xmlns:a16="http://schemas.microsoft.com/office/drawing/2014/main" id="{C28AED1D-4C35-DD66-D04E-C56CA170B461}"/>
              </a:ext>
            </a:extLst>
          </p:cNvPr>
          <p:cNvSpPr/>
          <p:nvPr/>
        </p:nvSpPr>
        <p:spPr>
          <a:xfrm>
            <a:off x="8581225" y="2550403"/>
            <a:ext cx="1363801" cy="894736"/>
          </a:xfrm>
          <a:prstGeom prst="callout1">
            <a:avLst>
              <a:gd name="adj1" fmla="val 18750"/>
              <a:gd name="adj2" fmla="val -8333"/>
              <a:gd name="adj3" fmla="val 134478"/>
              <a:gd name="adj4" fmla="val -768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Somministrazione dei questionari ai colleghi dell’Istituto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EF3DA71-9D8F-EB88-983A-A7ABD06A449E}"/>
              </a:ext>
            </a:extLst>
          </p:cNvPr>
          <p:cNvSpPr txBox="1"/>
          <p:nvPr/>
        </p:nvSpPr>
        <p:spPr>
          <a:xfrm>
            <a:off x="1330860" y="1544358"/>
            <a:ext cx="212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Preparazione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57D70F8-DDEE-C0FE-9446-0ADF53A78A35}"/>
              </a:ext>
            </a:extLst>
          </p:cNvPr>
          <p:cNvSpPr txBox="1"/>
          <p:nvPr/>
        </p:nvSpPr>
        <p:spPr>
          <a:xfrm>
            <a:off x="7492912" y="1491217"/>
            <a:ext cx="362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Realizzazione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2" name="Parentesi graffa aperta 21">
            <a:extLst>
              <a:ext uri="{FF2B5EF4-FFF2-40B4-BE49-F238E27FC236}">
                <a16:creationId xmlns:a16="http://schemas.microsoft.com/office/drawing/2014/main" id="{4545FEC5-85EB-F698-7E77-D143EF27786D}"/>
              </a:ext>
            </a:extLst>
          </p:cNvPr>
          <p:cNvSpPr/>
          <p:nvPr/>
        </p:nvSpPr>
        <p:spPr>
          <a:xfrm rot="5400000">
            <a:off x="1972192" y="1343310"/>
            <a:ext cx="566744" cy="1847443"/>
          </a:xfrm>
          <a:prstGeom prst="leftBrace">
            <a:avLst>
              <a:gd name="adj1" fmla="val 3097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0BD95FC-2876-3FC2-0440-E89518B8F379}"/>
              </a:ext>
            </a:extLst>
          </p:cNvPr>
          <p:cNvSpPr txBox="1"/>
          <p:nvPr/>
        </p:nvSpPr>
        <p:spPr>
          <a:xfrm>
            <a:off x="4253371" y="1471965"/>
            <a:ext cx="253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Test e Revisione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4" name="Parentesi graffa aperta 23">
            <a:extLst>
              <a:ext uri="{FF2B5EF4-FFF2-40B4-BE49-F238E27FC236}">
                <a16:creationId xmlns:a16="http://schemas.microsoft.com/office/drawing/2014/main" id="{F7BB5E36-EABF-15DC-D0F3-BB58D49F9138}"/>
              </a:ext>
            </a:extLst>
          </p:cNvPr>
          <p:cNvSpPr/>
          <p:nvPr/>
        </p:nvSpPr>
        <p:spPr>
          <a:xfrm rot="5400000">
            <a:off x="5111102" y="1232639"/>
            <a:ext cx="566744" cy="1847443"/>
          </a:xfrm>
          <a:prstGeom prst="leftBrace">
            <a:avLst>
              <a:gd name="adj1" fmla="val 3097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5" name="Callout 9 24">
            <a:extLst>
              <a:ext uri="{FF2B5EF4-FFF2-40B4-BE49-F238E27FC236}">
                <a16:creationId xmlns:a16="http://schemas.microsoft.com/office/drawing/2014/main" id="{7DC71B1A-945B-11B1-A7C3-6F0E57FF354A}"/>
              </a:ext>
            </a:extLst>
          </p:cNvPr>
          <p:cNvSpPr/>
          <p:nvPr/>
        </p:nvSpPr>
        <p:spPr>
          <a:xfrm>
            <a:off x="2660111" y="5372522"/>
            <a:ext cx="1190445" cy="920277"/>
          </a:xfrm>
          <a:prstGeom prst="callout1">
            <a:avLst>
              <a:gd name="adj1" fmla="val 44119"/>
              <a:gd name="adj2" fmla="val -6914"/>
              <a:gd name="adj3" fmla="val -38084"/>
              <a:gd name="adj4" fmla="val -58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Conclusione dell’elaborazione del questionario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3C7C0F4-E2C9-CECC-4330-9B3501045197}"/>
              </a:ext>
            </a:extLst>
          </p:cNvPr>
          <p:cNvSpPr txBox="1"/>
          <p:nvPr/>
        </p:nvSpPr>
        <p:spPr>
          <a:xfrm>
            <a:off x="5255946" y="4044959"/>
            <a:ext cx="973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Luglio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2026</a:t>
            </a:r>
          </a:p>
        </p:txBody>
      </p:sp>
      <p:sp>
        <p:nvSpPr>
          <p:cNvPr id="27" name="Callout 9 25">
            <a:extLst>
              <a:ext uri="{FF2B5EF4-FFF2-40B4-BE49-F238E27FC236}">
                <a16:creationId xmlns:a16="http://schemas.microsoft.com/office/drawing/2014/main" id="{D084F19F-EF66-A9C8-DFD2-B75538D59331}"/>
              </a:ext>
            </a:extLst>
          </p:cNvPr>
          <p:cNvSpPr/>
          <p:nvPr/>
        </p:nvSpPr>
        <p:spPr>
          <a:xfrm flipH="1">
            <a:off x="3778778" y="2439733"/>
            <a:ext cx="1565261" cy="1078429"/>
          </a:xfrm>
          <a:prstGeom prst="callout1">
            <a:avLst>
              <a:gd name="adj1" fmla="val 55064"/>
              <a:gd name="adj2" fmla="val -8822"/>
              <a:gd name="adj3" fmla="val 134083"/>
              <a:gd name="adj4" fmla="val -1034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Consulenza colleghi raccolta dati che si occupano di ottimizzazione dei questionari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0F75768-541A-77A8-D3DE-208943BF1545}"/>
              </a:ext>
            </a:extLst>
          </p:cNvPr>
          <p:cNvSpPr txBox="1"/>
          <p:nvPr/>
        </p:nvSpPr>
        <p:spPr>
          <a:xfrm>
            <a:off x="6765330" y="4044634"/>
            <a:ext cx="92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prstClr val="black"/>
                </a:solidFill>
              </a:rPr>
              <a:t>Gennaio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2026</a:t>
            </a:r>
          </a:p>
        </p:txBody>
      </p:sp>
      <p:sp>
        <p:nvSpPr>
          <p:cNvPr id="29" name="Callout 9 27">
            <a:extLst>
              <a:ext uri="{FF2B5EF4-FFF2-40B4-BE49-F238E27FC236}">
                <a16:creationId xmlns:a16="http://schemas.microsoft.com/office/drawing/2014/main" id="{611A7B21-11C6-3384-B592-F193C3E061A5}"/>
              </a:ext>
            </a:extLst>
          </p:cNvPr>
          <p:cNvSpPr/>
          <p:nvPr/>
        </p:nvSpPr>
        <p:spPr>
          <a:xfrm>
            <a:off x="7692903" y="5296035"/>
            <a:ext cx="1140955" cy="1017432"/>
          </a:xfrm>
          <a:prstGeom prst="callout1">
            <a:avLst>
              <a:gd name="adj1" fmla="val 18750"/>
              <a:gd name="adj2" fmla="val -8333"/>
              <a:gd name="adj3" fmla="val -36770"/>
              <a:gd name="adj4" fmla="val -760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Fase di test del questionario informatizzato</a:t>
            </a:r>
          </a:p>
        </p:txBody>
      </p:sp>
      <p:sp>
        <p:nvSpPr>
          <p:cNvPr id="30" name="Callout 9 28">
            <a:extLst>
              <a:ext uri="{FF2B5EF4-FFF2-40B4-BE49-F238E27FC236}">
                <a16:creationId xmlns:a16="http://schemas.microsoft.com/office/drawing/2014/main" id="{49E975E8-1D00-1A9D-F542-9C1DD43C5FC9}"/>
              </a:ext>
            </a:extLst>
          </p:cNvPr>
          <p:cNvSpPr/>
          <p:nvPr/>
        </p:nvSpPr>
        <p:spPr>
          <a:xfrm>
            <a:off x="6213832" y="5064197"/>
            <a:ext cx="1135305" cy="457684"/>
          </a:xfrm>
          <a:prstGeom prst="callout1">
            <a:avLst>
              <a:gd name="adj1" fmla="val 44119"/>
              <a:gd name="adj2" fmla="val -6914"/>
              <a:gd name="adj3" fmla="val -38084"/>
              <a:gd name="adj4" fmla="val -58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Preparazione VIP e aspetti Privacy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B5F8563-9FA8-2C3D-6AA5-73929B5C4AFE}"/>
              </a:ext>
            </a:extLst>
          </p:cNvPr>
          <p:cNvSpPr txBox="1"/>
          <p:nvPr/>
        </p:nvSpPr>
        <p:spPr>
          <a:xfrm>
            <a:off x="10110303" y="3827396"/>
            <a:ext cx="1439748" cy="830997"/>
          </a:xfrm>
          <a:prstGeom prst="rect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B2B2B2">
                    <a:lumMod val="50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Elaborazione e analisi dei risultati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8A810CE-7C4F-4FF4-9F62-0B25C6AD58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9975" y="6394753"/>
            <a:ext cx="9093310" cy="259965"/>
          </a:xfrm>
        </p:spPr>
        <p:txBody>
          <a:bodyPr/>
          <a:lstStyle/>
          <a:p>
            <a:pPr>
              <a:defRPr/>
            </a:pPr>
            <a:r>
              <a:rPr lang="it-IT"/>
              <a:t>L'Indagine sul Benessere Organizzativo Istat 2026 Metodologia, Risultati e Azioni |Nunzia Balì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09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189083B-724E-43F2-9D81-21868DC8A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Evoluzione dello strumento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CAF2AF6-F810-4D0D-83CA-7FCAB2E6E9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L'Indagine sul Benessere Organizzativo Istat 2026 Metodologia, Risultati e Azioni |Nunzia Balì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83A5C64-53B1-459B-B530-F7D0ECD738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C0D56CF-88AB-4AFC-82F5-1918237049C9}"/>
              </a:ext>
            </a:extLst>
          </p:cNvPr>
          <p:cNvGrpSpPr/>
          <p:nvPr/>
        </p:nvGrpSpPr>
        <p:grpSpPr>
          <a:xfrm>
            <a:off x="496119" y="1082739"/>
            <a:ext cx="10503580" cy="5464419"/>
            <a:chOff x="496119" y="1149401"/>
            <a:chExt cx="8281960" cy="4034658"/>
          </a:xfrm>
        </p:grpSpPr>
        <p:sp>
          <p:nvSpPr>
            <p:cNvPr id="7" name="Text 3">
              <a:extLst>
                <a:ext uri="{FF2B5EF4-FFF2-40B4-BE49-F238E27FC236}">
                  <a16:creationId xmlns:a16="http://schemas.microsoft.com/office/drawing/2014/main" id="{3A4BD829-572D-4E1F-A05C-F421008A375C}"/>
                </a:ext>
              </a:extLst>
            </p:cNvPr>
            <p:cNvSpPr/>
            <p:nvPr/>
          </p:nvSpPr>
          <p:spPr>
            <a:xfrm>
              <a:off x="509254" y="1149401"/>
              <a:ext cx="8151763" cy="3393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dirty="0">
                  <a:solidFill>
                    <a:srgbClr val="46464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Il </a:t>
              </a:r>
              <a:r>
                <a:rPr lang="en-US" dirty="0" err="1">
                  <a:solidFill>
                    <a:srgbClr val="46464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questionario</a:t>
              </a:r>
              <a:r>
                <a:rPr lang="en-US" dirty="0">
                  <a:solidFill>
                    <a:srgbClr val="46464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dirty="0" err="1">
                  <a:solidFill>
                    <a:srgbClr val="46464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sul</a:t>
              </a:r>
              <a:r>
                <a:rPr lang="en-US" dirty="0">
                  <a:solidFill>
                    <a:srgbClr val="46464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benessere organizzativo ha attraversato tre fasi evolutive, ciascuna rispondente ai bisogni emergenti del contesto lavorativo e alle “</a:t>
              </a:r>
              <a:r>
                <a:rPr lang="en-US" dirty="0" err="1">
                  <a:solidFill>
                    <a:srgbClr val="46464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lezioni</a:t>
              </a:r>
              <a:r>
                <a:rPr lang="en-US" dirty="0">
                  <a:solidFill>
                    <a:srgbClr val="46464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” apprese dalle edizioni precedenti.</a:t>
              </a:r>
              <a:endPara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Shape 4">
              <a:extLst>
                <a:ext uri="{FF2B5EF4-FFF2-40B4-BE49-F238E27FC236}">
                  <a16:creationId xmlns:a16="http://schemas.microsoft.com/office/drawing/2014/main" id="{300A23B9-A45A-4BD9-98D0-A51C853C3686}"/>
                </a:ext>
              </a:extLst>
            </p:cNvPr>
            <p:cNvSpPr/>
            <p:nvPr/>
          </p:nvSpPr>
          <p:spPr>
            <a:xfrm>
              <a:off x="496119" y="2810396"/>
              <a:ext cx="8151763" cy="14288"/>
            </a:xfrm>
            <a:prstGeom prst="roundRect">
              <a:avLst>
                <a:gd name="adj" fmla="val 117205"/>
              </a:avLst>
            </a:prstGeom>
            <a:solidFill>
              <a:srgbClr val="D8D4D4"/>
            </a:solidFill>
            <a:ln/>
          </p:spPr>
        </p:sp>
        <p:sp>
          <p:nvSpPr>
            <p:cNvPr id="9" name="Shape 5">
              <a:extLst>
                <a:ext uri="{FF2B5EF4-FFF2-40B4-BE49-F238E27FC236}">
                  <a16:creationId xmlns:a16="http://schemas.microsoft.com/office/drawing/2014/main" id="{C74A8A66-7F53-4132-A466-314A94AAE74C}"/>
                </a:ext>
              </a:extLst>
            </p:cNvPr>
            <p:cNvSpPr/>
            <p:nvPr/>
          </p:nvSpPr>
          <p:spPr>
            <a:xfrm>
              <a:off x="2495401" y="2475570"/>
              <a:ext cx="14288" cy="334863"/>
            </a:xfrm>
            <a:prstGeom prst="roundRect">
              <a:avLst>
                <a:gd name="adj" fmla="val 117205"/>
              </a:avLst>
            </a:prstGeom>
            <a:solidFill>
              <a:srgbClr val="D8D4D4"/>
            </a:solidFill>
            <a:ln/>
          </p:spPr>
        </p:sp>
        <p:sp>
          <p:nvSpPr>
            <p:cNvPr id="10" name="Shape 6">
              <a:extLst>
                <a:ext uri="{FF2B5EF4-FFF2-40B4-BE49-F238E27FC236}">
                  <a16:creationId xmlns:a16="http://schemas.microsoft.com/office/drawing/2014/main" id="{D0E73EFB-5A73-4AB1-B9DB-76E150289D67}"/>
                </a:ext>
              </a:extLst>
            </p:cNvPr>
            <p:cNvSpPr/>
            <p:nvPr/>
          </p:nvSpPr>
          <p:spPr>
            <a:xfrm>
              <a:off x="2377008" y="2684822"/>
              <a:ext cx="251147" cy="251147"/>
            </a:xfrm>
            <a:prstGeom prst="roundRect">
              <a:avLst>
                <a:gd name="adj" fmla="val 6668"/>
              </a:avLst>
            </a:prstGeom>
            <a:solidFill>
              <a:srgbClr val="F2EEEE"/>
            </a:solidFill>
            <a:ln/>
          </p:spPr>
        </p:sp>
        <p:sp>
          <p:nvSpPr>
            <p:cNvPr id="11" name="Text 7">
              <a:extLst>
                <a:ext uri="{FF2B5EF4-FFF2-40B4-BE49-F238E27FC236}">
                  <a16:creationId xmlns:a16="http://schemas.microsoft.com/office/drawing/2014/main" id="{88644071-15E4-4D7E-B775-44CE9C2FA5BB}"/>
                </a:ext>
              </a:extLst>
            </p:cNvPr>
            <p:cNvSpPr/>
            <p:nvPr/>
          </p:nvSpPr>
          <p:spPr>
            <a:xfrm>
              <a:off x="2418829" y="2705695"/>
              <a:ext cx="167432" cy="20932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r>
                <a:rPr lang="en-US" b="1" dirty="0">
                  <a:solidFill>
                    <a:srgbClr val="46464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 8">
              <a:extLst>
                <a:ext uri="{FF2B5EF4-FFF2-40B4-BE49-F238E27FC236}">
                  <a16:creationId xmlns:a16="http://schemas.microsoft.com/office/drawing/2014/main" id="{302F5814-C16B-4102-AC5D-D4FD33CDF13A}"/>
                </a:ext>
              </a:extLst>
            </p:cNvPr>
            <p:cNvSpPr/>
            <p:nvPr/>
          </p:nvSpPr>
          <p:spPr>
            <a:xfrm>
              <a:off x="1804913" y="1789881"/>
              <a:ext cx="1395487" cy="17435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buNone/>
              </a:pPr>
              <a:r>
                <a:rPr lang="en-US" dirty="0">
                  <a:solidFill>
                    <a:srgbClr val="46464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Edizione 2012</a:t>
              </a:r>
              <a:endPara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 9">
              <a:extLst>
                <a:ext uri="{FF2B5EF4-FFF2-40B4-BE49-F238E27FC236}">
                  <a16:creationId xmlns:a16="http://schemas.microsoft.com/office/drawing/2014/main" id="{E61A0F78-5971-4189-8D37-2856CA7E8A35}"/>
                </a:ext>
              </a:extLst>
            </p:cNvPr>
            <p:cNvSpPr/>
            <p:nvPr/>
          </p:nvSpPr>
          <p:spPr>
            <a:xfrm>
              <a:off x="607740" y="2024509"/>
              <a:ext cx="3789834" cy="3393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buNone/>
              </a:pPr>
              <a:r>
                <a:rPr lang="en-US" dirty="0">
                  <a:solidFill>
                    <a:srgbClr val="46464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Il modello MOHQ introduce il benessere organizzativo con </a:t>
              </a:r>
              <a:r>
                <a:rPr lang="en-US" b="1" dirty="0">
                  <a:solidFill>
                    <a:srgbClr val="46464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63 </a:t>
              </a:r>
              <a:r>
                <a:rPr lang="en-US" b="1" dirty="0" err="1">
                  <a:solidFill>
                    <a:srgbClr val="46464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quesiti</a:t>
              </a:r>
              <a:r>
                <a:rPr lang="en-US" dirty="0">
                  <a:solidFill>
                    <a:srgbClr val="46464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focalizzandosi su benessere fisico, psicologico e sociale.</a:t>
              </a:r>
              <a:endPara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Shape 10">
              <a:extLst>
                <a:ext uri="{FF2B5EF4-FFF2-40B4-BE49-F238E27FC236}">
                  <a16:creationId xmlns:a16="http://schemas.microsoft.com/office/drawing/2014/main" id="{DCBC43D8-4E85-4A3B-9A48-4982EAFB3AC5}"/>
                </a:ext>
              </a:extLst>
            </p:cNvPr>
            <p:cNvSpPr/>
            <p:nvPr/>
          </p:nvSpPr>
          <p:spPr>
            <a:xfrm>
              <a:off x="4564707" y="2810359"/>
              <a:ext cx="14288" cy="334863"/>
            </a:xfrm>
            <a:prstGeom prst="roundRect">
              <a:avLst>
                <a:gd name="adj" fmla="val 117205"/>
              </a:avLst>
            </a:prstGeom>
            <a:solidFill>
              <a:srgbClr val="D8D4D4"/>
            </a:solidFill>
            <a:ln/>
          </p:spPr>
        </p:sp>
        <p:sp>
          <p:nvSpPr>
            <p:cNvPr id="15" name="Shape 11">
              <a:extLst>
                <a:ext uri="{FF2B5EF4-FFF2-40B4-BE49-F238E27FC236}">
                  <a16:creationId xmlns:a16="http://schemas.microsoft.com/office/drawing/2014/main" id="{73F814CC-1BA7-42EE-BDFA-C97D3A8CA1AF}"/>
                </a:ext>
              </a:extLst>
            </p:cNvPr>
            <p:cNvSpPr/>
            <p:nvPr/>
          </p:nvSpPr>
          <p:spPr>
            <a:xfrm>
              <a:off x="4446315" y="2684822"/>
              <a:ext cx="251147" cy="251147"/>
            </a:xfrm>
            <a:prstGeom prst="roundRect">
              <a:avLst>
                <a:gd name="adj" fmla="val 6668"/>
              </a:avLst>
            </a:prstGeom>
            <a:solidFill>
              <a:srgbClr val="F2EEEE"/>
            </a:solidFill>
            <a:ln/>
          </p:spPr>
        </p:sp>
        <p:sp>
          <p:nvSpPr>
            <p:cNvPr id="16" name="Text 12">
              <a:extLst>
                <a:ext uri="{FF2B5EF4-FFF2-40B4-BE49-F238E27FC236}">
                  <a16:creationId xmlns:a16="http://schemas.microsoft.com/office/drawing/2014/main" id="{49FD5DAF-1086-47CA-9611-06EF93DC71B8}"/>
                </a:ext>
              </a:extLst>
            </p:cNvPr>
            <p:cNvSpPr/>
            <p:nvPr/>
          </p:nvSpPr>
          <p:spPr>
            <a:xfrm>
              <a:off x="4488135" y="2705695"/>
              <a:ext cx="167432" cy="20932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Text 13">
              <a:extLst>
                <a:ext uri="{FF2B5EF4-FFF2-40B4-BE49-F238E27FC236}">
                  <a16:creationId xmlns:a16="http://schemas.microsoft.com/office/drawing/2014/main" id="{9B26F3BE-67E9-44F2-9BFF-29D8308C9498}"/>
                </a:ext>
              </a:extLst>
            </p:cNvPr>
            <p:cNvSpPr/>
            <p:nvPr/>
          </p:nvSpPr>
          <p:spPr>
            <a:xfrm>
              <a:off x="3874219" y="3256955"/>
              <a:ext cx="1395487" cy="17435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buNone/>
              </a:pPr>
              <a:r>
                <a:rPr lang="en-US" dirty="0" err="1">
                  <a:solidFill>
                    <a:srgbClr val="46464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Edizione</a:t>
              </a:r>
              <a:r>
                <a:rPr lang="en-US" dirty="0">
                  <a:solidFill>
                    <a:srgbClr val="46464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2021</a:t>
              </a:r>
              <a:endPara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 14">
              <a:extLst>
                <a:ext uri="{FF2B5EF4-FFF2-40B4-BE49-F238E27FC236}">
                  <a16:creationId xmlns:a16="http://schemas.microsoft.com/office/drawing/2014/main" id="{ED81149B-CC37-4E52-82D6-E74F339C32A7}"/>
                </a:ext>
              </a:extLst>
            </p:cNvPr>
            <p:cNvSpPr/>
            <p:nvPr/>
          </p:nvSpPr>
          <p:spPr>
            <a:xfrm>
              <a:off x="2677046" y="3491582"/>
              <a:ext cx="4089796" cy="3393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buNone/>
              </a:pPr>
              <a:r>
                <a:rPr lang="en-US" dirty="0">
                  <a:solidFill>
                    <a:srgbClr val="46464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>
                  <a:solidFill>
                    <a:srgbClr val="46464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56 </a:t>
              </a:r>
              <a:r>
                <a:rPr lang="en-US" b="1" dirty="0" err="1">
                  <a:solidFill>
                    <a:srgbClr val="46464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quesiti</a:t>
              </a:r>
              <a:r>
                <a:rPr lang="en-US" b="1" dirty="0">
                  <a:solidFill>
                    <a:srgbClr val="46464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dirty="0" err="1">
                  <a:solidFill>
                    <a:srgbClr val="46464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Integrazione</a:t>
              </a:r>
              <a:r>
                <a:rPr lang="en-US" dirty="0">
                  <a:solidFill>
                    <a:srgbClr val="46464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della tematica del </a:t>
              </a:r>
              <a:r>
                <a:rPr lang="en-US" b="1" dirty="0" err="1">
                  <a:solidFill>
                    <a:srgbClr val="46464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lavoro</a:t>
              </a:r>
              <a:r>
                <a:rPr lang="en-US" b="1" dirty="0">
                  <a:solidFill>
                    <a:srgbClr val="46464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agile</a:t>
              </a:r>
              <a:endPara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Shape 15">
              <a:extLst>
                <a:ext uri="{FF2B5EF4-FFF2-40B4-BE49-F238E27FC236}">
                  <a16:creationId xmlns:a16="http://schemas.microsoft.com/office/drawing/2014/main" id="{1FCF7A01-0845-47A4-A607-F6E88D19CD6A}"/>
                </a:ext>
              </a:extLst>
            </p:cNvPr>
            <p:cNvSpPr/>
            <p:nvPr/>
          </p:nvSpPr>
          <p:spPr>
            <a:xfrm>
              <a:off x="6634088" y="2475570"/>
              <a:ext cx="14288" cy="334863"/>
            </a:xfrm>
            <a:prstGeom prst="roundRect">
              <a:avLst>
                <a:gd name="adj" fmla="val 117205"/>
              </a:avLst>
            </a:prstGeom>
            <a:solidFill>
              <a:srgbClr val="D8D4D4"/>
            </a:solidFill>
            <a:ln/>
          </p:spPr>
        </p:sp>
        <p:sp>
          <p:nvSpPr>
            <p:cNvPr id="20" name="Shape 16">
              <a:extLst>
                <a:ext uri="{FF2B5EF4-FFF2-40B4-BE49-F238E27FC236}">
                  <a16:creationId xmlns:a16="http://schemas.microsoft.com/office/drawing/2014/main" id="{36256A60-8255-4FBD-9852-4978258B2AD2}"/>
                </a:ext>
              </a:extLst>
            </p:cNvPr>
            <p:cNvSpPr/>
            <p:nvPr/>
          </p:nvSpPr>
          <p:spPr>
            <a:xfrm>
              <a:off x="6515695" y="2684822"/>
              <a:ext cx="251147" cy="251147"/>
            </a:xfrm>
            <a:prstGeom prst="roundRect">
              <a:avLst>
                <a:gd name="adj" fmla="val 6668"/>
              </a:avLst>
            </a:prstGeom>
            <a:solidFill>
              <a:srgbClr val="F2EEEE"/>
            </a:solidFill>
            <a:ln/>
          </p:spPr>
        </p:sp>
        <p:sp>
          <p:nvSpPr>
            <p:cNvPr id="21" name="Text 17">
              <a:extLst>
                <a:ext uri="{FF2B5EF4-FFF2-40B4-BE49-F238E27FC236}">
                  <a16:creationId xmlns:a16="http://schemas.microsoft.com/office/drawing/2014/main" id="{5229703D-4726-418E-9C35-D4EE84133F98}"/>
                </a:ext>
              </a:extLst>
            </p:cNvPr>
            <p:cNvSpPr/>
            <p:nvPr/>
          </p:nvSpPr>
          <p:spPr>
            <a:xfrm>
              <a:off x="6557516" y="2705695"/>
              <a:ext cx="167432" cy="20932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r>
                <a:rPr lang="en-US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" name="Text 18">
              <a:extLst>
                <a:ext uri="{FF2B5EF4-FFF2-40B4-BE49-F238E27FC236}">
                  <a16:creationId xmlns:a16="http://schemas.microsoft.com/office/drawing/2014/main" id="{B673E1A3-51E9-4AF1-B962-7B73CFB85587}"/>
                </a:ext>
              </a:extLst>
            </p:cNvPr>
            <p:cNvSpPr/>
            <p:nvPr/>
          </p:nvSpPr>
          <p:spPr>
            <a:xfrm>
              <a:off x="5943526" y="1789881"/>
              <a:ext cx="1395487" cy="17435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buNone/>
              </a:pPr>
              <a:r>
                <a:rPr lang="en-US" dirty="0">
                  <a:solidFill>
                    <a:srgbClr val="46464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Restyling 2026</a:t>
              </a:r>
              <a:endPara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 19">
              <a:extLst>
                <a:ext uri="{FF2B5EF4-FFF2-40B4-BE49-F238E27FC236}">
                  <a16:creationId xmlns:a16="http://schemas.microsoft.com/office/drawing/2014/main" id="{434C03A5-6902-4AF1-8BF1-4DF0993ECF95}"/>
                </a:ext>
              </a:extLst>
            </p:cNvPr>
            <p:cNvSpPr/>
            <p:nvPr/>
          </p:nvSpPr>
          <p:spPr>
            <a:xfrm>
              <a:off x="4746352" y="2024509"/>
              <a:ext cx="3789908" cy="3393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buNone/>
              </a:pPr>
              <a:r>
                <a:rPr lang="en-US" dirty="0">
                  <a:solidFill>
                    <a:srgbClr val="46464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Il questionario si riduce a </a:t>
              </a:r>
              <a:r>
                <a:rPr lang="en-US" b="1" dirty="0">
                  <a:solidFill>
                    <a:srgbClr val="46464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44 quesiti</a:t>
              </a:r>
              <a:r>
                <a:rPr lang="en-US" dirty="0">
                  <a:solidFill>
                    <a:srgbClr val="46464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più snello, aggiornato e focalizzato sui fenomeni più rilevanti per l'organizzazione.</a:t>
              </a:r>
              <a:endPara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Shape 20">
              <a:extLst>
                <a:ext uri="{FF2B5EF4-FFF2-40B4-BE49-F238E27FC236}">
                  <a16:creationId xmlns:a16="http://schemas.microsoft.com/office/drawing/2014/main" id="{1B79BE1B-F684-41A2-BCB3-097C0717C968}"/>
                </a:ext>
              </a:extLst>
            </p:cNvPr>
            <p:cNvSpPr/>
            <p:nvPr/>
          </p:nvSpPr>
          <p:spPr>
            <a:xfrm>
              <a:off x="5254952" y="4056472"/>
              <a:ext cx="3523127" cy="935643"/>
            </a:xfrm>
            <a:prstGeom prst="roundRect">
              <a:avLst>
                <a:gd name="adj" fmla="val 2728"/>
              </a:avLst>
            </a:prstGeom>
            <a:solidFill>
              <a:srgbClr val="B6D6FC"/>
            </a:solidFill>
            <a:ln/>
          </p:spPr>
        </p:sp>
        <p:pic>
          <p:nvPicPr>
            <p:cNvPr id="25" name="Image 0" descr="preencoded.png">
              <a:extLst>
                <a:ext uri="{FF2B5EF4-FFF2-40B4-BE49-F238E27FC236}">
                  <a16:creationId xmlns:a16="http://schemas.microsoft.com/office/drawing/2014/main" id="{C3E2180A-838A-4475-AC2A-B9DF834F4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4952" y="4197502"/>
              <a:ext cx="139526" cy="111621"/>
            </a:xfrm>
            <a:prstGeom prst="rect">
              <a:avLst/>
            </a:prstGeom>
          </p:spPr>
        </p:pic>
        <p:sp>
          <p:nvSpPr>
            <p:cNvPr id="26" name="Text 21">
              <a:extLst>
                <a:ext uri="{FF2B5EF4-FFF2-40B4-BE49-F238E27FC236}">
                  <a16:creationId xmlns:a16="http://schemas.microsoft.com/office/drawing/2014/main" id="{9B69354A-8CE1-4D95-90B2-2659DEECAE75}"/>
                </a:ext>
              </a:extLst>
            </p:cNvPr>
            <p:cNvSpPr/>
            <p:nvPr/>
          </p:nvSpPr>
          <p:spPr>
            <a:xfrm>
              <a:off x="5411049" y="4184835"/>
              <a:ext cx="3367027" cy="9992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just">
                <a:buNone/>
              </a:pPr>
              <a:r>
                <a:rPr lang="en-US" sz="15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Obiettivi del restyling 2026:</a:t>
              </a:r>
              <a:r>
                <a:rPr lang="en-US" sz="15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marL="0" indent="0" algn="just">
                <a:buNone/>
              </a:pPr>
              <a:r>
                <a:rPr lang="en-US" sz="15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aggiornare</a:t>
              </a:r>
              <a:r>
                <a:rPr lang="en-US" sz="15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i contenuti, garantire la confrontabilità con le edizioni precedenti e orientare </a:t>
              </a:r>
              <a:r>
                <a:rPr lang="en-US" sz="15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l'analisi</a:t>
              </a:r>
              <a:r>
                <a:rPr lang="en-US" sz="15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marL="0" indent="0" algn="just">
                <a:buNone/>
              </a:pPr>
              <a:r>
                <a:rPr lang="en-US" sz="15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verso azioni concrete di miglioramento.</a:t>
              </a:r>
              <a:endPara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7" name="Image 0" descr="preencoded.png">
            <a:extLst>
              <a:ext uri="{FF2B5EF4-FFF2-40B4-BE49-F238E27FC236}">
                <a16:creationId xmlns:a16="http://schemas.microsoft.com/office/drawing/2014/main" id="{97506288-9474-4C55-932F-4B79079BD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267" y="1881004"/>
            <a:ext cx="176954" cy="1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4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ABA5E84-74B9-4B59-ACF7-177946FA44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7A55D3E0-9ED7-4AF3-97C5-39E89747A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</p:spPr>
        <p:txBody>
          <a:bodyPr/>
          <a:lstStyle/>
          <a:p>
            <a:r>
              <a:rPr lang="it-IT" dirty="0"/>
              <a:t>Personalizzazione: Rispondere alle criticità emerse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3A315B-DA91-436E-8D87-E0C35F9048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L'Indagine sul Benessere Organizzativo Istat 2026 Metodologia, Risultati e Azioni |Nunzia Balì</a:t>
            </a:r>
            <a:endParaRPr lang="en-US" dirty="0"/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8D2839A3-E8D1-44AB-96D4-5AC33BC04682}"/>
              </a:ext>
            </a:extLst>
          </p:cNvPr>
          <p:cNvSpPr/>
          <p:nvPr/>
        </p:nvSpPr>
        <p:spPr>
          <a:xfrm>
            <a:off x="574294" y="1576227"/>
            <a:ext cx="81517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risultati del 2021 hanno guidato la rifocalizzazione delle sezioni più strategiche.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2">
            <a:extLst>
              <a:ext uri="{FF2B5EF4-FFF2-40B4-BE49-F238E27FC236}">
                <a16:creationId xmlns:a16="http://schemas.microsoft.com/office/drawing/2014/main" id="{7A881E70-CEC4-4735-8B13-A32FA5CE98FF}"/>
              </a:ext>
            </a:extLst>
          </p:cNvPr>
          <p:cNvSpPr/>
          <p:nvPr/>
        </p:nvSpPr>
        <p:spPr>
          <a:xfrm>
            <a:off x="1143305" y="2560817"/>
            <a:ext cx="3091581" cy="2494143"/>
          </a:xfrm>
          <a:prstGeom prst="roundRect">
            <a:avLst>
              <a:gd name="adj" fmla="val 5189"/>
            </a:avLst>
          </a:prstGeom>
          <a:solidFill>
            <a:srgbClr val="FFFFFF"/>
          </a:solidFill>
          <a:ln w="19050">
            <a:solidFill>
              <a:srgbClr val="D8D4D4"/>
            </a:solidFill>
            <a:prstDash val="solid"/>
          </a:ln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it-IT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3">
            <a:extLst>
              <a:ext uri="{FF2B5EF4-FFF2-40B4-BE49-F238E27FC236}">
                <a16:creationId xmlns:a16="http://schemas.microsoft.com/office/drawing/2014/main" id="{4A4BAF6B-B4AB-4246-8E08-CC53DCD6AD14}"/>
              </a:ext>
            </a:extLst>
          </p:cNvPr>
          <p:cNvSpPr/>
          <p:nvPr/>
        </p:nvSpPr>
        <p:spPr>
          <a:xfrm>
            <a:off x="1152686" y="2560817"/>
            <a:ext cx="89174" cy="1827286"/>
          </a:xfrm>
          <a:prstGeom prst="roundRect">
            <a:avLst>
              <a:gd name="adj" fmla="val 27907"/>
            </a:avLst>
          </a:prstGeom>
          <a:solidFill>
            <a:srgbClr val="1C9770"/>
          </a:solidFill>
          <a:ln/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it-IT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7C25368F-DE4E-4129-9432-6960C6913EAF}"/>
              </a:ext>
            </a:extLst>
          </p:cNvPr>
          <p:cNvSpPr/>
          <p:nvPr/>
        </p:nvSpPr>
        <p:spPr>
          <a:xfrm>
            <a:off x="1389693" y="2721624"/>
            <a:ext cx="2073739" cy="229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Lavoro Agile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5">
            <a:extLst>
              <a:ext uri="{FF2B5EF4-FFF2-40B4-BE49-F238E27FC236}">
                <a16:creationId xmlns:a16="http://schemas.microsoft.com/office/drawing/2014/main" id="{2D11448E-64A7-4EB9-9D8D-1CA16B0CF7B0}"/>
              </a:ext>
            </a:extLst>
          </p:cNvPr>
          <p:cNvSpPr/>
          <p:nvPr/>
        </p:nvSpPr>
        <p:spPr>
          <a:xfrm>
            <a:off x="1389694" y="3028136"/>
            <a:ext cx="2626028" cy="11759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 8 a 7 quesiti più mirati: equilibrio vita-lavoro, qualità della comunicazione a distanza, adeguatezza degli strumenti tecnologici.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6">
            <a:extLst>
              <a:ext uri="{FF2B5EF4-FFF2-40B4-BE49-F238E27FC236}">
                <a16:creationId xmlns:a16="http://schemas.microsoft.com/office/drawing/2014/main" id="{9F4C1672-020C-43BD-AD7D-53D6EE956AF1}"/>
              </a:ext>
            </a:extLst>
          </p:cNvPr>
          <p:cNvSpPr/>
          <p:nvPr/>
        </p:nvSpPr>
        <p:spPr>
          <a:xfrm>
            <a:off x="3936218" y="2560817"/>
            <a:ext cx="3541214" cy="2494143"/>
          </a:xfrm>
          <a:prstGeom prst="roundRect">
            <a:avLst>
              <a:gd name="adj" fmla="val 5189"/>
            </a:avLst>
          </a:prstGeom>
          <a:solidFill>
            <a:srgbClr val="FFFFFF"/>
          </a:solidFill>
          <a:ln w="19050">
            <a:solidFill>
              <a:srgbClr val="D8D4D4"/>
            </a:solidFill>
            <a:prstDash val="solid"/>
          </a:ln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it-IT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7">
            <a:extLst>
              <a:ext uri="{FF2B5EF4-FFF2-40B4-BE49-F238E27FC236}">
                <a16:creationId xmlns:a16="http://schemas.microsoft.com/office/drawing/2014/main" id="{45F986E4-012E-43AF-90C4-AA046BF8D936}"/>
              </a:ext>
            </a:extLst>
          </p:cNvPr>
          <p:cNvSpPr/>
          <p:nvPr/>
        </p:nvSpPr>
        <p:spPr>
          <a:xfrm>
            <a:off x="3917168" y="2560817"/>
            <a:ext cx="89174" cy="1827286"/>
          </a:xfrm>
          <a:prstGeom prst="roundRect">
            <a:avLst>
              <a:gd name="adj" fmla="val 27907"/>
            </a:avLst>
          </a:prstGeom>
          <a:solidFill>
            <a:srgbClr val="1C9770"/>
          </a:solidFill>
          <a:ln/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it-IT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8">
            <a:extLst>
              <a:ext uri="{FF2B5EF4-FFF2-40B4-BE49-F238E27FC236}">
                <a16:creationId xmlns:a16="http://schemas.microsoft.com/office/drawing/2014/main" id="{6976C71F-BBE6-4979-90A6-AF6FB65BA829}"/>
              </a:ext>
            </a:extLst>
          </p:cNvPr>
          <p:cNvSpPr/>
          <p:nvPr/>
        </p:nvSpPr>
        <p:spPr>
          <a:xfrm>
            <a:off x="4154176" y="2721624"/>
            <a:ext cx="2073739" cy="229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Organizzazione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9">
            <a:extLst>
              <a:ext uri="{FF2B5EF4-FFF2-40B4-BE49-F238E27FC236}">
                <a16:creationId xmlns:a16="http://schemas.microsoft.com/office/drawing/2014/main" id="{06AF0E65-59ED-4B6E-B4E5-55AA1F8316EF}"/>
              </a:ext>
            </a:extLst>
          </p:cNvPr>
          <p:cNvSpPr/>
          <p:nvPr/>
        </p:nvSpPr>
        <p:spPr>
          <a:xfrm>
            <a:off x="4154177" y="3028137"/>
            <a:ext cx="2626028" cy="9407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Nuova sezione che accorpa clima, chiarezza dei ruoli e rapporti con i superiori in un flusso coerente.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Shape 10">
            <a:extLst>
              <a:ext uri="{FF2B5EF4-FFF2-40B4-BE49-F238E27FC236}">
                <a16:creationId xmlns:a16="http://schemas.microsoft.com/office/drawing/2014/main" id="{9DFC92CF-289A-4417-9AED-BFA2E9093528}"/>
              </a:ext>
            </a:extLst>
          </p:cNvPr>
          <p:cNvSpPr/>
          <p:nvPr/>
        </p:nvSpPr>
        <p:spPr>
          <a:xfrm>
            <a:off x="6753706" y="2560817"/>
            <a:ext cx="3160861" cy="2494143"/>
          </a:xfrm>
          <a:prstGeom prst="roundRect">
            <a:avLst>
              <a:gd name="adj" fmla="val 5189"/>
            </a:avLst>
          </a:prstGeom>
          <a:solidFill>
            <a:srgbClr val="FFFFFF"/>
          </a:solidFill>
          <a:ln w="19050">
            <a:solidFill>
              <a:srgbClr val="D8D4D4"/>
            </a:solidFill>
            <a:prstDash val="solid"/>
          </a:ln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it-IT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Shape 11">
            <a:extLst>
              <a:ext uri="{FF2B5EF4-FFF2-40B4-BE49-F238E27FC236}">
                <a16:creationId xmlns:a16="http://schemas.microsoft.com/office/drawing/2014/main" id="{B7249D92-F9C9-4F9F-A26D-A6AA9574E759}"/>
              </a:ext>
            </a:extLst>
          </p:cNvPr>
          <p:cNvSpPr/>
          <p:nvPr/>
        </p:nvSpPr>
        <p:spPr>
          <a:xfrm>
            <a:off x="6681650" y="2560817"/>
            <a:ext cx="89174" cy="1827286"/>
          </a:xfrm>
          <a:prstGeom prst="roundRect">
            <a:avLst>
              <a:gd name="adj" fmla="val 27907"/>
            </a:avLst>
          </a:prstGeom>
          <a:solidFill>
            <a:srgbClr val="1C9770"/>
          </a:solidFill>
          <a:ln/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it-IT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12">
            <a:extLst>
              <a:ext uri="{FF2B5EF4-FFF2-40B4-BE49-F238E27FC236}">
                <a16:creationId xmlns:a16="http://schemas.microsoft.com/office/drawing/2014/main" id="{1228F91B-A216-4BD0-B9F2-B8C16A19F405}"/>
              </a:ext>
            </a:extLst>
          </p:cNvPr>
          <p:cNvSpPr/>
          <p:nvPr/>
        </p:nvSpPr>
        <p:spPr>
          <a:xfrm>
            <a:off x="6918659" y="2721624"/>
            <a:ext cx="2611746" cy="229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Spostamenti</a:t>
            </a:r>
            <a:r>
              <a:rPr lang="en-US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Casa-Lavoro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13">
            <a:extLst>
              <a:ext uri="{FF2B5EF4-FFF2-40B4-BE49-F238E27FC236}">
                <a16:creationId xmlns:a16="http://schemas.microsoft.com/office/drawing/2014/main" id="{F5BDAF18-E10F-4AB0-A069-7728B61CCD8A}"/>
              </a:ext>
            </a:extLst>
          </p:cNvPr>
          <p:cNvSpPr/>
          <p:nvPr/>
        </p:nvSpPr>
        <p:spPr>
          <a:xfrm>
            <a:off x="6918659" y="3028137"/>
            <a:ext cx="2626028" cy="9407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Eliminati 6 quesiti: il Mobility Manager gestisce ora queste tematiche con strumenti dedicati.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545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0DE10B5B-F7C6-4DC4-9ACB-0539F5E6F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89" y="1706480"/>
            <a:ext cx="4586872" cy="4578977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BBE2F437-B54F-4FF7-9FB9-9C5EBE296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</p:spPr>
        <p:txBody>
          <a:bodyPr/>
          <a:lstStyle/>
          <a:p>
            <a:r>
              <a:rPr lang="it-IT" dirty="0"/>
              <a:t>Il Questionario 2026: Struttura e Sezioni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9658F66-8B37-48FE-80C6-F4501EBD93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L'Indagine sul Benessere Organizzativo Istat 2026 Metodologia, Risultati e Azioni |Nunzia Balì</a:t>
            </a: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43C64C3-1086-413C-BFD4-92DB0C2125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3AC883A5-D0E0-4B92-B267-03FEBBD5AE46}"/>
              </a:ext>
            </a:extLst>
          </p:cNvPr>
          <p:cNvSpPr/>
          <p:nvPr/>
        </p:nvSpPr>
        <p:spPr>
          <a:xfrm>
            <a:off x="514051" y="1247859"/>
            <a:ext cx="7568794" cy="6148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b="1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44 quesiti</a:t>
            </a:r>
            <a:r>
              <a:rPr lang="en-US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6 sezioni tematiche. </a:t>
            </a:r>
          </a:p>
          <a:p>
            <a:pPr marL="0" indent="0" algn="l">
              <a:lnSpc>
                <a:spcPts val="1150"/>
              </a:lnSpc>
              <a:buNone/>
            </a:pPr>
            <a:endParaRPr lang="en-US" dirty="0">
              <a:solidFill>
                <a:srgbClr val="46464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lnSpc>
                <a:spcPts val="1150"/>
              </a:lnSpc>
              <a:buNone/>
            </a:pPr>
            <a:r>
              <a:rPr lang="en-US" dirty="0" err="1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Ogni</a:t>
            </a:r>
            <a:r>
              <a:rPr lang="en-US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sezione risponde a un preciso </a:t>
            </a:r>
            <a:r>
              <a:rPr lang="en-US" dirty="0" err="1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obiettivo</a:t>
            </a:r>
            <a:r>
              <a:rPr lang="en-US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conoscitivo</a:t>
            </a:r>
            <a:r>
              <a:rPr lang="en-US" sz="8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.</a:t>
            </a:r>
            <a:endParaRPr lang="en-US" sz="800" dirty="0"/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8E3BE521-FF99-4664-A41D-BEB8B0449193}"/>
              </a:ext>
            </a:extLst>
          </p:cNvPr>
          <p:cNvSpPr/>
          <p:nvPr/>
        </p:nvSpPr>
        <p:spPr>
          <a:xfrm>
            <a:off x="6002532" y="2250182"/>
            <a:ext cx="1329035" cy="1660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dirty="0">
                <a:solidFill>
                  <a:srgbClr val="03030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novità strutturali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701E3CDB-5A85-49B8-BD7A-FAD5318C6CEB}"/>
              </a:ext>
            </a:extLst>
          </p:cNvPr>
          <p:cNvSpPr/>
          <p:nvPr/>
        </p:nvSpPr>
        <p:spPr>
          <a:xfrm>
            <a:off x="5832411" y="2583091"/>
            <a:ext cx="3585351" cy="18897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b="1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Sezione D "Organizzazione"</a:t>
            </a:r>
            <a:r>
              <a:rPr lang="en-US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nuova sezione che accorpa clima, ruoli e rapporti gerarchici in un'unica </a:t>
            </a:r>
            <a:r>
              <a:rPr lang="en-US" dirty="0" err="1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visione</a:t>
            </a:r>
            <a:r>
              <a:rPr lang="en-US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organica</a:t>
            </a:r>
            <a:endParaRPr lang="en-US" dirty="0">
              <a:solidFill>
                <a:srgbClr val="46464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SzPct val="10000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SzPct val="100000"/>
              <a:buChar char="•"/>
            </a:pPr>
            <a:r>
              <a:rPr lang="en-US" b="1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Sezione F ampliata</a:t>
            </a:r>
            <a:r>
              <a:rPr lang="en-US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da 1 a 2 quesiti per valorizzare il contributo diretto del </a:t>
            </a:r>
            <a:r>
              <a:rPr lang="en-US" dirty="0" err="1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personale</a:t>
            </a:r>
            <a:endParaRPr lang="en-US" dirty="0">
              <a:solidFill>
                <a:srgbClr val="46464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SzPct val="10000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SzPct val="100000"/>
              <a:buChar char="•"/>
            </a:pPr>
            <a:r>
              <a:rPr lang="en-US" b="1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Eliminata</a:t>
            </a:r>
            <a:r>
              <a:rPr lang="en-US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sezione Spostamenti casa-lavoro (gestita dal Mobility Manager)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7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00E97DC-4740-4744-B64B-638C77AF7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costruzione dei 44 Quesiti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909AE39-9F3F-4240-B39E-4F248929C8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L'Indagine sul Benessere Organizzativo Istat 2026 Metodologia, Risultati e Azioni |Nunzia Balì</a:t>
            </a: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D1FCAEB-3C8D-4570-A549-E4516EB1FE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CA471805-67FA-4022-8143-3982CBB21B66}"/>
              </a:ext>
            </a:extLst>
          </p:cNvPr>
          <p:cNvSpPr/>
          <p:nvPr/>
        </p:nvSpPr>
        <p:spPr>
          <a:xfrm>
            <a:off x="745067" y="1415567"/>
            <a:ext cx="3273777" cy="2682300"/>
          </a:xfrm>
          <a:prstGeom prst="roundRect">
            <a:avLst>
              <a:gd name="adj" fmla="val 907"/>
            </a:avLst>
          </a:prstGeom>
          <a:solidFill>
            <a:srgbClr val="FFFAFA"/>
          </a:solidFill>
          <a:ln w="9525">
            <a:solidFill>
              <a:srgbClr val="D9CECE"/>
            </a:solidFill>
            <a:prstDash val="solid"/>
          </a:ln>
        </p:spPr>
      </p:sp>
      <p:sp>
        <p:nvSpPr>
          <p:cNvPr id="9" name="Text 2">
            <a:extLst>
              <a:ext uri="{FF2B5EF4-FFF2-40B4-BE49-F238E27FC236}">
                <a16:creationId xmlns:a16="http://schemas.microsoft.com/office/drawing/2014/main" id="{D9B4C2D2-3331-4FFE-A76D-11EE74F62952}"/>
              </a:ext>
            </a:extLst>
          </p:cNvPr>
          <p:cNvSpPr/>
          <p:nvPr/>
        </p:nvSpPr>
        <p:spPr>
          <a:xfrm>
            <a:off x="898588" y="1442315"/>
            <a:ext cx="1675284" cy="2599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Quesiti a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riposta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diretta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2E8802B6-6F88-4A85-9E43-A5577DC0758B}"/>
              </a:ext>
            </a:extLst>
          </p:cNvPr>
          <p:cNvSpPr/>
          <p:nvPr/>
        </p:nvSpPr>
        <p:spPr>
          <a:xfrm>
            <a:off x="898588" y="1820818"/>
            <a:ext cx="3041234" cy="257465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buNone/>
            </a:pPr>
            <a:r>
              <a:rPr lang="en-US" dirty="0" err="1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Raccogliere</a:t>
            </a:r>
            <a:r>
              <a:rPr lang="en-US" dirty="0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dati oggettivi e variabili di classificazione.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Caratteristiche:</a:t>
            </a:r>
            <a:r>
              <a:rPr lang="en-US" dirty="0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Semplici, veloci, non richiedono interpretazione.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Esempio:</a:t>
            </a:r>
            <a:r>
              <a:rPr lang="en-US" dirty="0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"Da quanti anni sei in servizio presso l'Istituzione?"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E51C2186-C496-442E-8FC8-13D2CDB9BFD3}"/>
              </a:ext>
            </a:extLst>
          </p:cNvPr>
          <p:cNvSpPr/>
          <p:nvPr/>
        </p:nvSpPr>
        <p:spPr>
          <a:xfrm>
            <a:off x="4287854" y="1404279"/>
            <a:ext cx="3549939" cy="2682300"/>
          </a:xfrm>
          <a:prstGeom prst="roundRect">
            <a:avLst>
              <a:gd name="adj" fmla="val 907"/>
            </a:avLst>
          </a:prstGeom>
          <a:solidFill>
            <a:srgbClr val="FFFAFA"/>
          </a:solidFill>
          <a:ln w="9525">
            <a:solidFill>
              <a:srgbClr val="D9CECE"/>
            </a:solidFill>
            <a:prstDash val="solid"/>
          </a:ln>
        </p:spPr>
      </p:sp>
      <p:sp>
        <p:nvSpPr>
          <p:cNvPr id="12" name="Text 5">
            <a:extLst>
              <a:ext uri="{FF2B5EF4-FFF2-40B4-BE49-F238E27FC236}">
                <a16:creationId xmlns:a16="http://schemas.microsoft.com/office/drawing/2014/main" id="{21E3210C-2CF4-4D49-9BD7-92290DB9CF73}"/>
              </a:ext>
            </a:extLst>
          </p:cNvPr>
          <p:cNvSpPr/>
          <p:nvPr/>
        </p:nvSpPr>
        <p:spPr>
          <a:xfrm>
            <a:off x="4314006" y="1480155"/>
            <a:ext cx="1920255" cy="1340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Quesiti con Scala di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frequenza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6">
            <a:extLst>
              <a:ext uri="{FF2B5EF4-FFF2-40B4-BE49-F238E27FC236}">
                <a16:creationId xmlns:a16="http://schemas.microsoft.com/office/drawing/2014/main" id="{19AAAB69-7864-4075-B3D0-24DD3A3C5E1E}"/>
              </a:ext>
            </a:extLst>
          </p:cNvPr>
          <p:cNvSpPr/>
          <p:nvPr/>
        </p:nvSpPr>
        <p:spPr>
          <a:xfrm>
            <a:off x="4292346" y="1995516"/>
            <a:ext cx="3712394" cy="210235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buNone/>
            </a:pPr>
            <a:r>
              <a:rPr lang="en-US" dirty="0" err="1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Misurare</a:t>
            </a:r>
            <a:r>
              <a:rPr lang="en-US" dirty="0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frequenza percepita di comportamenti e situazioni.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Caratteristiche:</a:t>
            </a:r>
            <a:r>
              <a:rPr lang="en-US" dirty="0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Valutazione su una scala (es. da "Mai" a "Sempre").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Esempio:</a:t>
            </a:r>
            <a:r>
              <a:rPr lang="en-US" dirty="0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"Con quale frequenza i colleghi collaborano tra loro?"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hape 7">
            <a:extLst>
              <a:ext uri="{FF2B5EF4-FFF2-40B4-BE49-F238E27FC236}">
                <a16:creationId xmlns:a16="http://schemas.microsoft.com/office/drawing/2014/main" id="{9EEE0161-E5C2-4269-B971-9250294D0D61}"/>
              </a:ext>
            </a:extLst>
          </p:cNvPr>
          <p:cNvSpPr/>
          <p:nvPr/>
        </p:nvSpPr>
        <p:spPr>
          <a:xfrm>
            <a:off x="8278241" y="1404279"/>
            <a:ext cx="3549939" cy="4003579"/>
          </a:xfrm>
          <a:prstGeom prst="roundRect">
            <a:avLst>
              <a:gd name="adj" fmla="val 907"/>
            </a:avLst>
          </a:prstGeom>
          <a:solidFill>
            <a:srgbClr val="FFFAFA"/>
          </a:solidFill>
          <a:ln w="9525">
            <a:solidFill>
              <a:srgbClr val="D9CECE"/>
            </a:solidFill>
            <a:prstDash val="solid"/>
          </a:ln>
        </p:spPr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77B79091-86A5-4CFC-A505-75E24B51655C}"/>
              </a:ext>
            </a:extLst>
          </p:cNvPr>
          <p:cNvSpPr/>
          <p:nvPr/>
        </p:nvSpPr>
        <p:spPr>
          <a:xfrm>
            <a:off x="8357264" y="1450142"/>
            <a:ext cx="3114703" cy="5453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Quesiti con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scala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accordo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5A3A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(Likert)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9">
            <a:extLst>
              <a:ext uri="{FF2B5EF4-FFF2-40B4-BE49-F238E27FC236}">
                <a16:creationId xmlns:a16="http://schemas.microsoft.com/office/drawing/2014/main" id="{E5DD976A-C281-43FA-B383-B7D71804C7F7}"/>
              </a:ext>
            </a:extLst>
          </p:cNvPr>
          <p:cNvSpPr/>
          <p:nvPr/>
        </p:nvSpPr>
        <p:spPr>
          <a:xfrm>
            <a:off x="8439673" y="2043977"/>
            <a:ext cx="3114703" cy="336388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buNone/>
            </a:pPr>
            <a:r>
              <a:rPr lang="en-US" dirty="0" err="1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Misurare</a:t>
            </a:r>
            <a:r>
              <a:rPr lang="en-US" dirty="0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costrutti complessi e atteggiamenti (es. fiducia, soddisfazione).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Caratteristiche:</a:t>
            </a:r>
            <a:r>
              <a:rPr lang="en-US" dirty="0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Batterie di affermazioni con scale di accordo (es. da "Per niente d'accordo" a "Pienamente d'accordo").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Esempio:</a:t>
            </a:r>
            <a:r>
              <a:rPr lang="en-US" dirty="0">
                <a:solidFill>
                  <a:srgbClr val="3B35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"Indica quanto sei d'accordo con l'affermazione: Mi sento orgoglioso/a di lavorare in Istat."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670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Popolazione coinvolta e distribuzione territoriale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L'Indagine sul Benessere Organizzativo Istat 2026 Metodologia, Risultati e Azioni |Nunzia Balì</a:t>
            </a:r>
            <a:endParaRPr lang="en-US"/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C1EE7360-2CF9-48BE-A05B-E0D69319B4BF}"/>
              </a:ext>
            </a:extLst>
          </p:cNvPr>
          <p:cNvGraphicFramePr>
            <a:graphicFrameLocks/>
          </p:cNvGraphicFramePr>
          <p:nvPr/>
        </p:nvGraphicFramePr>
        <p:xfrm>
          <a:off x="5567363" y="1132643"/>
          <a:ext cx="5210936" cy="501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egnaposto testo 1">
            <a:extLst>
              <a:ext uri="{FF2B5EF4-FFF2-40B4-BE49-F238E27FC236}">
                <a16:creationId xmlns:a16="http://schemas.microsoft.com/office/drawing/2014/main" id="{3799FA2D-D19B-4E59-8990-3D1391702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895" y="1575196"/>
            <a:ext cx="4771320" cy="4498916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it-IT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questionario è stato somministrato </a:t>
            </a:r>
            <a:r>
              <a:rPr lang="it-IT" sz="18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1.779 dipendenti</a:t>
            </a:r>
            <a:r>
              <a:rPr lang="it-IT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di cui:</a:t>
            </a:r>
            <a:br>
              <a:rPr lang="it-IT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it-IT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82% nelle sedi del Polo centrale (Roma)</a:t>
            </a:r>
            <a:br>
              <a:rPr lang="it-IT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it-IT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18% nelle 17 sedi territoriali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altLang="it-IT" dirty="0"/>
              <a:t>il personale non in servizio (comando, assenze prolungate, fuori Istat) è stato escluso dalla rilevazione.</a:t>
            </a:r>
            <a:endParaRPr lang="it-IT" altLang="it-IT" b="1" dirty="0">
              <a:solidFill>
                <a:srgbClr val="CC2A2A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it-IT" altLang="it-IT" dirty="0"/>
              <a:t>Scelta valutativa       Sono stati inoltre </a:t>
            </a:r>
            <a:r>
              <a:rPr lang="it-IT" altLang="it-IT" b="1" dirty="0"/>
              <a:t>esclusi i dirigenti di vertice </a:t>
            </a:r>
            <a:r>
              <a:rPr lang="it-IT" altLang="it-IT" dirty="0"/>
              <a:t>(Presidente, Direttore generale, Direttori e Capi dipartimento), poiché chi definisce o governa le politiche organizzative non è il destinatario primario della loro valutazione percettiva.</a:t>
            </a: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F97597A8-E6ED-490D-8D73-389F6053A6BC}"/>
              </a:ext>
            </a:extLst>
          </p:cNvPr>
          <p:cNvGraphicFramePr>
            <a:graphicFrameLocks/>
          </p:cNvGraphicFramePr>
          <p:nvPr/>
        </p:nvGraphicFramePr>
        <p:xfrm>
          <a:off x="7649308" y="2057401"/>
          <a:ext cx="3616569" cy="2180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Elemento grafico 8" descr="Frecce a zig zag con riempimento a tinta unita">
            <a:extLst>
              <a:ext uri="{FF2B5EF4-FFF2-40B4-BE49-F238E27FC236}">
                <a16:creationId xmlns:a16="http://schemas.microsoft.com/office/drawing/2014/main" id="{6ADE0AAD-A44D-4D8A-B8C5-03E989339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3041" y="3950678"/>
            <a:ext cx="287215" cy="28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2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EBD3815A-DB73-41A9-7023-B0911A6E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</p:spPr>
        <p:txBody>
          <a:bodyPr/>
          <a:lstStyle/>
          <a:p>
            <a:r>
              <a:rPr lang="it-IT" dirty="0">
                <a:latin typeface="Calibri"/>
                <a:ea typeface="Calibri"/>
                <a:cs typeface="Calibri"/>
              </a:rPr>
              <a:t>La Tutela della Privacy - Principi e Strumenti</a:t>
            </a:r>
            <a:endParaRPr lang="it-IT" b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99BB578-089F-1F4E-DF6E-64CACAEF86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L'Indagine sul Benessere Organizzativo Istat 2026 Metodologia, Risultati e Azioni |Nunzia Balì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1E14F0D-9597-7CB8-BE31-06EDFA62F5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Segnaposto testo 1">
            <a:extLst>
              <a:ext uri="{FF2B5EF4-FFF2-40B4-BE49-F238E27FC236}">
                <a16:creationId xmlns:a16="http://schemas.microsoft.com/office/drawing/2014/main" id="{3C757EAB-927E-4F42-BD79-C4C674080880}"/>
              </a:ext>
            </a:extLst>
          </p:cNvPr>
          <p:cNvSpPr>
            <a:spLocks noGrp="1"/>
          </p:cNvSpPr>
          <p:nvPr/>
        </p:nvSpPr>
        <p:spPr bwMode="auto">
          <a:xfrm>
            <a:off x="574294" y="3359622"/>
            <a:ext cx="11264002" cy="234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t">
              <a:spcBef>
                <a:spcPct val="0"/>
              </a:spcBef>
              <a:spcAft>
                <a:spcPts val="1200"/>
              </a:spcAft>
              <a:buClr>
                <a:srgbClr val="CC2A2A"/>
              </a:buClr>
              <a:buSzPct val="10000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CC2A2A"/>
              </a:buClr>
              <a:buSzPct val="100000"/>
              <a:buNone/>
              <a:defRPr sz="2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CC2A2A"/>
              </a:buClr>
              <a:buSzPct val="100000"/>
              <a:buNone/>
              <a:defRPr sz="18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CC2A2A"/>
              </a:buClr>
              <a:buSzPct val="100000"/>
              <a:buNone/>
              <a:defRPr sz="16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CC2A2A"/>
              </a:buClr>
              <a:buSzPct val="100000"/>
              <a:buNone/>
              <a:defRPr sz="16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latin typeface="Arial"/>
              <a:cs typeface="Arial"/>
            </a:endParaRPr>
          </a:p>
        </p:txBody>
      </p:sp>
      <p:pic>
        <p:nvPicPr>
          <p:cNvPr id="16" name="Image 0" descr="preencoded.png">
            <a:extLst>
              <a:ext uri="{FF2B5EF4-FFF2-40B4-BE49-F238E27FC236}">
                <a16:creationId xmlns:a16="http://schemas.microsoft.com/office/drawing/2014/main" id="{D75357C2-BBB4-4555-BEC4-5B8736C0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158" y="1770760"/>
            <a:ext cx="644784" cy="644784"/>
          </a:xfrm>
          <a:prstGeom prst="rect">
            <a:avLst/>
          </a:prstGeom>
        </p:spPr>
      </p:pic>
      <p:sp>
        <p:nvSpPr>
          <p:cNvPr id="17" name="Text 2">
            <a:extLst>
              <a:ext uri="{FF2B5EF4-FFF2-40B4-BE49-F238E27FC236}">
                <a16:creationId xmlns:a16="http://schemas.microsoft.com/office/drawing/2014/main" id="{C06460C9-D525-4E96-900E-02F61BFF2C92}"/>
              </a:ext>
            </a:extLst>
          </p:cNvPr>
          <p:cNvSpPr/>
          <p:nvPr/>
        </p:nvSpPr>
        <p:spPr>
          <a:xfrm>
            <a:off x="405311" y="2543539"/>
            <a:ext cx="2843124" cy="88277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r>
              <a:rPr lang="it-IT" b="0" i="0" dirty="0">
                <a:solidFill>
                  <a:srgbClr val="1F1F1F"/>
                </a:solidFill>
                <a:effectLst/>
                <a:latin typeface="Google Sans Text"/>
              </a:rPr>
              <a:t>Principio Guida</a:t>
            </a:r>
            <a:endParaRPr lang="it-IT" b="0" i="0" dirty="0">
              <a:solidFill>
                <a:srgbClr val="1F1F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b="0" i="0" dirty="0">
                <a:solidFill>
                  <a:srgbClr val="1F1F1F"/>
                </a:solidFill>
                <a:effectLst/>
                <a:latin typeface="Google Sans Text"/>
              </a:rPr>
              <a:t>Privacy by Design &amp; by Default</a:t>
            </a:r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EC04E393-759D-4747-B6CE-F41CA84E9DE2}"/>
              </a:ext>
            </a:extLst>
          </p:cNvPr>
          <p:cNvSpPr/>
          <p:nvPr/>
        </p:nvSpPr>
        <p:spPr>
          <a:xfrm>
            <a:off x="582297" y="3546151"/>
            <a:ext cx="2657391" cy="23515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buNone/>
            </a:pPr>
            <a:r>
              <a:rPr lang="it-IT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tutela dei dati non è un controllo finale, ma il fondamento della progettazione dell'intera indagine, come previsto dal nostro manuale interno e dal GDPR.</a:t>
            </a:r>
          </a:p>
        </p:txBody>
      </p:sp>
      <p:pic>
        <p:nvPicPr>
          <p:cNvPr id="19" name="Image 1" descr="preencoded.png">
            <a:extLst>
              <a:ext uri="{FF2B5EF4-FFF2-40B4-BE49-F238E27FC236}">
                <a16:creationId xmlns:a16="http://schemas.microsoft.com/office/drawing/2014/main" id="{D3EC4E81-46BC-41DA-9B63-60EDBA5E8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0639" y="1842505"/>
            <a:ext cx="644784" cy="644784"/>
          </a:xfrm>
          <a:prstGeom prst="rect">
            <a:avLst/>
          </a:prstGeom>
        </p:spPr>
      </p:pic>
      <p:sp>
        <p:nvSpPr>
          <p:cNvPr id="20" name="Text 4">
            <a:extLst>
              <a:ext uri="{FF2B5EF4-FFF2-40B4-BE49-F238E27FC236}">
                <a16:creationId xmlns:a16="http://schemas.microsoft.com/office/drawing/2014/main" id="{92701B49-7888-4434-9927-C5E81EBA5207}"/>
              </a:ext>
            </a:extLst>
          </p:cNvPr>
          <p:cNvSpPr/>
          <p:nvPr/>
        </p:nvSpPr>
        <p:spPr>
          <a:xfrm>
            <a:off x="3621580" y="2561754"/>
            <a:ext cx="2990610" cy="86455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lnSpc>
                <a:spcPct val="104000"/>
              </a:lnSpc>
            </a:pPr>
            <a:r>
              <a:rPr lang="it-IT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Processo di Istruttoria e </a:t>
            </a:r>
          </a:p>
          <a:p>
            <a:pPr algn="ctr">
              <a:lnSpc>
                <a:spcPct val="104000"/>
              </a:lnSpc>
            </a:pPr>
            <a:r>
              <a:rPr lang="it-IT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Analisi dei Rischi</a:t>
            </a:r>
          </a:p>
          <a:p>
            <a:pPr algn="ctr">
              <a:lnSpc>
                <a:spcPct val="104000"/>
              </a:lnSpc>
            </a:pPr>
            <a:endParaRPr lang="en-US" dirty="0">
              <a:solidFill>
                <a:srgbClr val="46464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5">
            <a:extLst>
              <a:ext uri="{FF2B5EF4-FFF2-40B4-BE49-F238E27FC236}">
                <a16:creationId xmlns:a16="http://schemas.microsoft.com/office/drawing/2014/main" id="{5E9C6F2D-65A6-4E84-8835-20CAA276E656}"/>
              </a:ext>
            </a:extLst>
          </p:cNvPr>
          <p:cNvSpPr/>
          <p:nvPr/>
        </p:nvSpPr>
        <p:spPr>
          <a:xfrm>
            <a:off x="3349501" y="3637438"/>
            <a:ext cx="2823567" cy="231753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lvl="1" algn="l"/>
            <a:r>
              <a:rPr lang="it-IT" b="0" i="0" dirty="0">
                <a:solidFill>
                  <a:srgbClr val="1F1F1F"/>
                </a:solidFill>
                <a:effectLst/>
                <a:latin typeface="Google Sans Text"/>
              </a:rPr>
              <a:t>È stata condotta una valutazione preliminare per identificare i potenziali rischi per i diritti e le libertà dei partecipanti.</a:t>
            </a:r>
          </a:p>
        </p:txBody>
      </p:sp>
      <p:pic>
        <p:nvPicPr>
          <p:cNvPr id="22" name="Image 2" descr="preencoded.png">
            <a:extLst>
              <a:ext uri="{FF2B5EF4-FFF2-40B4-BE49-F238E27FC236}">
                <a16:creationId xmlns:a16="http://schemas.microsoft.com/office/drawing/2014/main" id="{92AEAB67-E83B-4611-B32F-270AA47D0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41904" y="1827757"/>
            <a:ext cx="644784" cy="644784"/>
          </a:xfrm>
          <a:prstGeom prst="rect">
            <a:avLst/>
          </a:prstGeom>
        </p:spPr>
      </p:pic>
      <p:sp>
        <p:nvSpPr>
          <p:cNvPr id="23" name="Text 6">
            <a:extLst>
              <a:ext uri="{FF2B5EF4-FFF2-40B4-BE49-F238E27FC236}">
                <a16:creationId xmlns:a16="http://schemas.microsoft.com/office/drawing/2014/main" id="{41EA39D5-3510-4573-8E06-252FC9684564}"/>
              </a:ext>
            </a:extLst>
          </p:cNvPr>
          <p:cNvSpPr/>
          <p:nvPr/>
        </p:nvSpPr>
        <p:spPr>
          <a:xfrm>
            <a:off x="6892307" y="2565478"/>
            <a:ext cx="2990610" cy="79414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r>
              <a:rPr lang="it-IT" b="0" i="0" dirty="0">
                <a:solidFill>
                  <a:srgbClr val="1F1F1F"/>
                </a:solidFill>
                <a:effectLst/>
                <a:latin typeface="Google Sans Text"/>
              </a:rPr>
              <a:t>Formalizzazione</a:t>
            </a:r>
          </a:p>
          <a:p>
            <a:pPr algn="ctr"/>
            <a:r>
              <a:rPr lang="it-IT" b="0" i="0" dirty="0">
                <a:solidFill>
                  <a:srgbClr val="1F1F1F"/>
                </a:solidFill>
                <a:effectLst/>
                <a:latin typeface="Google Sans Text"/>
              </a:rPr>
              <a:t> degli Strumenti</a:t>
            </a:r>
          </a:p>
        </p:txBody>
      </p:sp>
      <p:sp>
        <p:nvSpPr>
          <p:cNvPr id="24" name="Text 7">
            <a:extLst>
              <a:ext uri="{FF2B5EF4-FFF2-40B4-BE49-F238E27FC236}">
                <a16:creationId xmlns:a16="http://schemas.microsoft.com/office/drawing/2014/main" id="{E05853C7-69B1-415A-82D9-134AF757CF27}"/>
              </a:ext>
            </a:extLst>
          </p:cNvPr>
          <p:cNvSpPr/>
          <p:nvPr/>
        </p:nvSpPr>
        <p:spPr>
          <a:xfrm>
            <a:off x="7059350" y="3590395"/>
            <a:ext cx="2823567" cy="240215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buNone/>
            </a:pPr>
            <a:r>
              <a:rPr lang="it-IT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processo ha portato alla redazione di due documenti cardine:</a:t>
            </a:r>
          </a:p>
          <a:p>
            <a:pPr marL="0" indent="0" algn="l">
              <a:buNone/>
            </a:pPr>
            <a:r>
              <a:rPr lang="it-IT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L'aggiornamento del Registro dei Trattamenti.</a:t>
            </a:r>
          </a:p>
          <a:p>
            <a:pPr marL="0" indent="0" algn="l">
              <a:buNone/>
            </a:pPr>
            <a:r>
              <a:rPr lang="it-IT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stesura della Valutazione di Impatto sulla Protezione dei Dati (VIP).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4F50D60-96F6-4A2E-9334-D98D924C12E7}"/>
              </a:ext>
            </a:extLst>
          </p:cNvPr>
          <p:cNvSpPr txBox="1"/>
          <p:nvPr/>
        </p:nvSpPr>
        <p:spPr>
          <a:xfrm>
            <a:off x="513732" y="1105731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processo strutturato per garantire la massima tutela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31629"/>
      </p:ext>
    </p:extLst>
  </p:cSld>
  <p:clrMapOvr>
    <a:masterClrMapping/>
  </p:clrMapOvr>
</p:sld>
</file>

<file path=ppt/theme/theme1.xml><?xml version="1.0" encoding="utf-8"?>
<a:theme xmlns:a="http://schemas.openxmlformats.org/drawingml/2006/main" name="elenco puntato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11832B77408B4DB8F9D25858A786EE" ma:contentTypeVersion="8" ma:contentTypeDescription="Create a new document." ma:contentTypeScope="" ma:versionID="27377ec6322153865a34184d8493a9bf">
  <xsd:schema xmlns:xsd="http://www.w3.org/2001/XMLSchema" xmlns:xs="http://www.w3.org/2001/XMLSchema" xmlns:p="http://schemas.microsoft.com/office/2006/metadata/properties" xmlns:ns2="43ca9321-d807-4baf-9a25-c982c4505ca1" targetNamespace="http://schemas.microsoft.com/office/2006/metadata/properties" ma:root="true" ma:fieldsID="5f7952f4e1607d6552087f62e5d926c7" ns2:_="">
    <xsd:import namespace="43ca9321-d807-4baf-9a25-c982c4505c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ca9321-d807-4baf-9a25-c982c4505c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2B02F5-1367-4D03-A138-423322364D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ca9321-d807-4baf-9a25-c982c4505c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F378BC-F4D0-4510-B4EC-07B6EFE18CF8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3ca9321-d807-4baf-9a25-c982c4505ca1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D9C238D-4D5C-4783-820B-4854DCE45D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Dividendi</Template>
  <TotalTime>1890</TotalTime>
  <Words>1730</Words>
  <Application>Microsoft Office PowerPoint</Application>
  <PresentationFormat>Widescreen</PresentationFormat>
  <Paragraphs>206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9" baseType="lpstr">
      <vt:lpstr>Arial</vt:lpstr>
      <vt:lpstr>Arial Narrow</vt:lpstr>
      <vt:lpstr>Calibri</vt:lpstr>
      <vt:lpstr>Courier New</vt:lpstr>
      <vt:lpstr>DM Sans Semi Bold</vt:lpstr>
      <vt:lpstr>Gill Sans MT</vt:lpstr>
      <vt:lpstr>Google Sans Text</vt:lpstr>
      <vt:lpstr>Inter Medium</vt:lpstr>
      <vt:lpstr>Tahoma</vt:lpstr>
      <vt:lpstr>Times New Roman</vt:lpstr>
      <vt:lpstr>Wingdings</vt:lpstr>
      <vt:lpstr>Wingdings 2</vt:lpstr>
      <vt:lpstr>elenco puntato</vt:lpstr>
      <vt:lpstr>Presentazione standard di PowerPoint</vt:lpstr>
      <vt:lpstr>Presentazione standard di PowerPoint</vt:lpstr>
      <vt:lpstr>La road map dell’attività per l’edizione 2026 </vt:lpstr>
      <vt:lpstr>Evoluzione dello strumento</vt:lpstr>
      <vt:lpstr>Personalizzazione: Rispondere alle criticità emerse</vt:lpstr>
      <vt:lpstr>Il Questionario 2026: Struttura e Sezioni</vt:lpstr>
      <vt:lpstr>La costruzione dei 44 Quesiti</vt:lpstr>
      <vt:lpstr>Popolazione coinvolta e distribuzione territoriale</vt:lpstr>
      <vt:lpstr>La Tutela della Privacy - Principi e Strumenti</vt:lpstr>
      <vt:lpstr>Gli Strumenti di Garanzia: cosa sono e a cosa servono</vt:lpstr>
      <vt:lpstr>Le Misure Pratiche: come proteggiamo chi partecipa</vt:lpstr>
      <vt:lpstr>Campagna multicanale</vt:lpstr>
      <vt:lpstr>Tassi di risposta: confronto tra le indagini </vt:lpstr>
      <vt:lpstr>Qualche dato sulla partecipazione</vt:lpstr>
      <vt:lpstr>Dalle criticità del 2021 alle Azioni Concrete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Centenario | pptx</dc:title>
  <dc:creator>Bruna Tabanella</dc:creator>
  <cp:lastModifiedBy>Nunzia Bali'</cp:lastModifiedBy>
  <cp:revision>88</cp:revision>
  <cp:lastPrinted>2026-05-21T07:38:41Z</cp:lastPrinted>
  <dcterms:created xsi:type="dcterms:W3CDTF">2020-06-26T06:32:12Z</dcterms:created>
  <dcterms:modified xsi:type="dcterms:W3CDTF">2026-05-21T13:30:36Z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0x0101008D11832B77408B4DB8F9D25858A786EE</vt:lpwstr>
  </property>
  <property fmtid="{D5CDD505-2E9C-101B-9397-08002B2CF9AE}" pid="3" name="_dlc_DocIdItemGuid">
    <vt:lpwstr>01bbfd09-35f5-4720-8777-8e3977c2110b</vt:lpwstr>
  </property>
  <property fmtid="{D5CDD505-2E9C-101B-9397-08002B2CF9AE}" pid="4" name="Order">
    <vt:r8>17400</vt:r8>
  </property>
  <property fmtid="{D5CDD505-2E9C-101B-9397-08002B2CF9AE}" pid="5" name="Template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</Properties>
</file>